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80" r:id="rId19"/>
    <p:sldId id="281" r:id="rId20"/>
    <p:sldId id="282" r:id="rId21"/>
    <p:sldId id="283" r:id="rId22"/>
    <p:sldId id="284" r:id="rId23"/>
    <p:sldId id="285" r:id="rId24"/>
    <p:sldId id="291" r:id="rId25"/>
    <p:sldId id="297" r:id="rId26"/>
    <p:sldId id="347" r:id="rId27"/>
    <p:sldId id="293" r:id="rId28"/>
    <p:sldId id="301" r:id="rId29"/>
    <p:sldId id="349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8" r:id="rId39"/>
    <p:sldId id="30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0"/>
    <p:restoredTop sz="94422"/>
  </p:normalViewPr>
  <p:slideViewPr>
    <p:cSldViewPr snapToGrid="0" snapToObjects="1">
      <p:cViewPr>
        <p:scale>
          <a:sx n="81" d="100"/>
          <a:sy n="81" d="100"/>
        </p:scale>
        <p:origin x="231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92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86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8e7c26448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38e7c26448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086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8e7c26448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8e7c26448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01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8e7c26448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8e7c26448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96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8e7c26448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8e7c26448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81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8e7c26448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8e7c26448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549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8e7c26448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38e7c26448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820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8e7c26448_0_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8e7c26448_0_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73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8e7c26448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38e7c26448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412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e7c2644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e7c2644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416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8e7c2644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8e7c26448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209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8e7c2644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8e7c2644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3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8e7c26448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8e7c26448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91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e7c2644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8e7c2644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81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8e7c26448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8e7c26448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735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e7c26448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8e7c26448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11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7c26448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7c26448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3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3200">
                <a:solidFill>
                  <a:srgbClr val="000000"/>
                </a:solidFill>
              </a:defRPr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2400"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298401" y="897915"/>
            <a:ext cx="11595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67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67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67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67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67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67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67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243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i_88273/regression-vs-classification-87c224350d69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Regression, Overfitting and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Lecture 2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2729593" y="4703544"/>
            <a:ext cx="6732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Based on material from Joseph Redmon, Christopher Bishop, Polo Chau</a:t>
            </a:r>
          </a:p>
          <a:p>
            <a:pPr algn="ctr"/>
            <a:r>
              <a:rPr lang="en-US" dirty="0"/>
              <a:t>Elements of Statistical Learning by Hastie, </a:t>
            </a:r>
            <a:r>
              <a:rPr lang="en-US" dirty="0" err="1"/>
              <a:t>Tibshirani</a:t>
            </a:r>
            <a:r>
              <a:rPr lang="en-US" dirty="0"/>
              <a:t>, Friedman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36440-9D5D-4948-8D85-B954ED93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" y="4262510"/>
            <a:ext cx="1660592" cy="2488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311CB-8F20-794F-A346-20881FF7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77" y="87312"/>
            <a:ext cx="1865016" cy="25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384A2C-0894-8D4B-B8C1-5A396AA1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1766" y="1285453"/>
            <a:ext cx="5088467" cy="10672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0601C-C51A-CA42-BCC6-246CF25C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(2) regularization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9D49C-4703-0646-8517-F444218F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CC5AB-C095-8942-95BA-370EFDB1F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2675"/>
            <a:ext cx="12128500" cy="436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6ECF3-F176-634E-9BC4-A9FD3C69A3D9}"/>
                  </a:ext>
                </a:extLst>
              </p:cNvPr>
              <p:cNvSpPr txBox="1"/>
              <p:nvPr/>
            </p:nvSpPr>
            <p:spPr>
              <a:xfrm>
                <a:off x="3066121" y="2782669"/>
                <a:ext cx="230133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just right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6ECF3-F176-634E-9BC4-A9FD3C69A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121" y="2782669"/>
                <a:ext cx="2301332" cy="646331"/>
              </a:xfrm>
              <a:prstGeom prst="rect">
                <a:avLst/>
              </a:prstGeom>
              <a:blipFill>
                <a:blip r:embed="rId5"/>
                <a:stretch>
                  <a:fillRect l="-2732" t="-13462" r="-6557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8C0691-8F15-0843-A12A-BAB288817E87}"/>
                  </a:ext>
                </a:extLst>
              </p:cNvPr>
              <p:cNvSpPr txBox="1"/>
              <p:nvPr/>
            </p:nvSpPr>
            <p:spPr>
              <a:xfrm>
                <a:off x="9052468" y="2782669"/>
                <a:ext cx="260165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too large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8C0691-8F15-0843-A12A-BAB28881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68" y="2782669"/>
                <a:ext cx="2601650" cy="646331"/>
              </a:xfrm>
              <a:prstGeom prst="rect">
                <a:avLst/>
              </a:prstGeom>
              <a:blipFill>
                <a:blip r:embed="rId6"/>
                <a:stretch>
                  <a:fillRect l="-2427" t="-13462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44574C-E6AE-7941-9DA3-940CAB21BC40}"/>
              </a:ext>
            </a:extLst>
          </p:cNvPr>
          <p:cNvSpPr txBox="1"/>
          <p:nvPr/>
        </p:nvSpPr>
        <p:spPr>
          <a:xfrm>
            <a:off x="-347662" y="1526676"/>
            <a:ext cx="557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minimize:</a:t>
            </a:r>
          </a:p>
        </p:txBody>
      </p:sp>
    </p:spTree>
    <p:extLst>
      <p:ext uri="{BB962C8B-B14F-4D97-AF65-F5344CB8AC3E}">
        <p14:creationId xmlns:p14="http://schemas.microsoft.com/office/powerpoint/2010/main" val="222129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1CED32-CD1F-C840-8C77-B632D5A5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462" y="4118914"/>
            <a:ext cx="3089847" cy="2058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67A122-A651-0D4E-AD39-940461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Parameters vs </a:t>
            </a:r>
            <a:r>
              <a:rPr lang="en-US" b="1" dirty="0">
                <a:solidFill>
                  <a:srgbClr val="FF0000"/>
                </a:solidFill>
              </a:rPr>
              <a:t>Hyper</a:t>
            </a:r>
            <a:r>
              <a:rPr lang="en-US" b="1" dirty="0"/>
              <a:t>-parameters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32356-35C4-EC48-AED4-E6AFDD345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6537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 </a:t>
                </a:r>
                <a:r>
                  <a:rPr lang="en-US" b="1" dirty="0"/>
                  <a:t>hyper-parameters</a:t>
                </a:r>
              </a:p>
              <a:p>
                <a:pPr lvl="1"/>
                <a:r>
                  <a:rPr lang="en-US" dirty="0"/>
                  <a:t>Decision tree: maximum depth of the tree</a:t>
                </a:r>
              </a:p>
              <a:p>
                <a:pPr lvl="1"/>
                <a:r>
                  <a:rPr lang="en-US" dirty="0"/>
                  <a:t>Polynomial regression: regularization coefficient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Hyper-parameters are </a:t>
                </a:r>
                <a:r>
                  <a:rPr lang="en-US" b="1" dirty="0">
                    <a:solidFill>
                      <a:schemeClr val="accent1"/>
                    </a:solidFill>
                  </a:rPr>
                  <a:t>determined through trial-and-error / cross validation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</a:t>
                </a:r>
                <a:r>
                  <a:rPr lang="en-US" b="1" dirty="0"/>
                  <a:t>parameters: </a:t>
                </a:r>
                <a:r>
                  <a:rPr lang="en-US" b="1" dirty="0">
                    <a:solidFill>
                      <a:srgbClr val="00B050"/>
                    </a:solidFill>
                  </a:rPr>
                  <a:t>directly optimized, “learned”!</a:t>
                </a:r>
              </a:p>
              <a:p>
                <a:pPr lvl="1"/>
                <a:r>
                  <a:rPr lang="en-US" dirty="0"/>
                  <a:t>Decision tree: attributes you split on</a:t>
                </a:r>
              </a:p>
              <a:p>
                <a:pPr lvl="1"/>
                <a:r>
                  <a:rPr lang="en-US" dirty="0"/>
                  <a:t>Logistic regression: weights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32356-35C4-EC48-AED4-E6AFDD345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6537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CD2F-7A75-E145-B34C-54E3C236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D19989F-6359-7948-B0E6-3E2415E2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915" y="2112135"/>
            <a:ext cx="3779394" cy="792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984AC-3968-1945-9C07-B753AC2B2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95" t="1137" b="-1"/>
          <a:stretch/>
        </p:blipFill>
        <p:spPr>
          <a:xfrm>
            <a:off x="3028793" y="5486400"/>
            <a:ext cx="4665377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3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BF57-B3B0-F346-97ED-24B9C18D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4403-BC9F-D54F-A720-398275EA2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Stock price prediction</a:t>
            </a:r>
          </a:p>
          <a:p>
            <a:r>
              <a:rPr lang="en-US" dirty="0"/>
              <a:t>Forecasting epidemics</a:t>
            </a:r>
          </a:p>
          <a:p>
            <a:r>
              <a:rPr lang="en-US" dirty="0"/>
              <a:t>Weather prediction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We will look at: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Ridge Regression</a:t>
            </a:r>
          </a:p>
          <a:p>
            <a:r>
              <a:rPr lang="en-US" dirty="0"/>
              <a:t>LASSO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8D406-0893-2C49-82E1-1EDD5F92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1EE59-D52F-1143-B983-1E9B9A81E0F2}"/>
              </a:ext>
            </a:extLst>
          </p:cNvPr>
          <p:cNvGrpSpPr/>
          <p:nvPr/>
        </p:nvGrpSpPr>
        <p:grpSpPr>
          <a:xfrm>
            <a:off x="5257800" y="1258445"/>
            <a:ext cx="6096000" cy="2525574"/>
            <a:chOff x="5769428" y="1846274"/>
            <a:chExt cx="6096000" cy="25255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D92FEB-5190-3B49-8B91-8DE2FFE67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12" t="6652" r="15898" b="53185"/>
            <a:stretch/>
          </p:blipFill>
          <p:spPr>
            <a:xfrm>
              <a:off x="5943600" y="1846274"/>
              <a:ext cx="5747657" cy="2293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9E3FF4-044E-834E-9C06-412098253097}"/>
                </a:ext>
              </a:extLst>
            </p:cNvPr>
            <p:cNvSpPr/>
            <p:nvPr/>
          </p:nvSpPr>
          <p:spPr>
            <a:xfrm>
              <a:off x="5769428" y="409484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hlinkClick r:id="rId3"/>
                </a:rPr>
                <a:t>https://medium.com/@ali_88273/regression-vs-classification-87c224350d69</a:t>
              </a:r>
              <a:endParaRPr lang="en-US" sz="12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34F22A8-A2FD-524C-AF4E-DB57B629B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41" y="3991712"/>
            <a:ext cx="3057959" cy="2293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D14B1-262D-244F-9716-0F18DA9DA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798" y="4286501"/>
            <a:ext cx="3735256" cy="17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992-EEC7-7E49-ACE8-7B9DED8A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</a:t>
            </a:r>
            <a:r>
              <a:rPr lang="en-US" dirty="0"/>
              <a:t>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59540"/>
                <a:ext cx="10515600" cy="30793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59540"/>
                <a:ext cx="10515600" cy="3079372"/>
              </a:xfrm>
              <a:blipFill>
                <a:blip r:embed="rId2"/>
                <a:stretch>
                  <a:fillRect l="-1086" t="-2869" b="-63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3FA32-4D79-1D49-866D-2875DC75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8940E-99C3-514E-8DDE-C6E050AB6F41}"/>
              </a:ext>
            </a:extLst>
          </p:cNvPr>
          <p:cNvSpPr/>
          <p:nvPr/>
        </p:nvSpPr>
        <p:spPr>
          <a:xfrm>
            <a:off x="838200" y="1646238"/>
            <a:ext cx="93290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Data</a:t>
            </a:r>
            <a:r>
              <a:rPr lang="en-US" sz="3200" dirty="0"/>
              <a:t>: </a:t>
            </a:r>
            <a:r>
              <a:rPr lang="en-US" sz="3200" i="1" dirty="0"/>
              <a:t>S = {(x</a:t>
            </a:r>
            <a:r>
              <a:rPr lang="en-US" sz="3200" i="1" baseline="-25000" dirty="0"/>
              <a:t>i</a:t>
            </a:r>
            <a:r>
              <a:rPr lang="en-US" sz="3200" i="1" dirty="0"/>
              <a:t>, </a:t>
            </a:r>
            <a:r>
              <a:rPr lang="en-US" sz="3200" i="1" dirty="0" err="1"/>
              <a:t>y</a:t>
            </a:r>
            <a:r>
              <a:rPr lang="en-US" sz="3200" i="1" baseline="-25000" dirty="0" err="1"/>
              <a:t>i</a:t>
            </a:r>
            <a:r>
              <a:rPr lang="en-US" sz="3200" i="1" dirty="0"/>
              <a:t>)}</a:t>
            </a:r>
            <a:r>
              <a:rPr lang="en-US" sz="3200" i="1" baseline="-25000" dirty="0" err="1"/>
              <a:t>i</a:t>
            </a:r>
            <a:r>
              <a:rPr lang="en-US" sz="3200" i="1" baseline="-25000" dirty="0"/>
              <a:t> = 1,…,n</a:t>
            </a:r>
          </a:p>
          <a:p>
            <a:pPr lvl="1"/>
            <a:r>
              <a:rPr lang="en-US" sz="3200" dirty="0"/>
              <a:t>x</a:t>
            </a:r>
            <a:r>
              <a:rPr lang="en-US" sz="3200" baseline="-25000" dirty="0"/>
              <a:t>i</a:t>
            </a:r>
            <a:r>
              <a:rPr lang="en-US" sz="3200" dirty="0"/>
              <a:t>: data example with </a:t>
            </a:r>
            <a:r>
              <a:rPr lang="en-US" sz="3200" b="1" dirty="0"/>
              <a:t>d</a:t>
            </a:r>
            <a:r>
              <a:rPr lang="en-US" sz="3200" dirty="0"/>
              <a:t> attributes</a:t>
            </a:r>
          </a:p>
          <a:p>
            <a:pPr lvl="1"/>
            <a:r>
              <a:rPr lang="en-US" sz="3200" dirty="0" err="1"/>
              <a:t>y</a:t>
            </a:r>
            <a:r>
              <a:rPr lang="en-US" sz="3200" baseline="-25000" dirty="0" err="1"/>
              <a:t>i</a:t>
            </a:r>
            <a:r>
              <a:rPr lang="en-US" sz="3200" dirty="0"/>
              <a:t>: target of example (what you care about)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88A98-D69D-1245-9E9E-00865057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69" y="3215897"/>
            <a:ext cx="3275931" cy="36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4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992-EEC7-7E49-ACE8-7B9DED8A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</a:t>
            </a:r>
            <a:r>
              <a:rPr lang="en-US" dirty="0"/>
              <a:t>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86212"/>
                <a:ext cx="10515600" cy="30793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86212"/>
                <a:ext cx="10515600" cy="3079372"/>
              </a:xfrm>
              <a:blipFill>
                <a:blip r:embed="rId2"/>
                <a:stretch>
                  <a:fillRect l="-1086" t="-3292" b="-63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3FA32-4D79-1D49-866D-2875DC75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88A98-D69D-1245-9E9E-00865057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69" y="3079372"/>
            <a:ext cx="3275931" cy="364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395B2DC-AA89-5D44-93DF-7079FF24C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8806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Minimizing RSS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/>
                  <a:t>: </a:t>
                </a:r>
              </a:p>
              <a:p>
                <a:r>
                  <a:rPr lang="en-US" dirty="0"/>
                  <a:t>Closed-form solution!</a:t>
                </a:r>
              </a:p>
              <a:p>
                <a:r>
                  <a:rPr lang="en-US" dirty="0"/>
                  <a:t>If closed-form fails, can use standard optimization methods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395B2DC-AA89-5D44-93DF-7079FF24C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8806"/>
                <a:ext cx="10515600" cy="3079372"/>
              </a:xfrm>
              <a:prstGeom prst="rect">
                <a:avLst/>
              </a:prstGeom>
              <a:blipFill>
                <a:blip r:embed="rId4"/>
                <a:stretch>
                  <a:fillRect l="-1086" t="-2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12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1CAB-A76B-1C4D-B4F6-9AD6E9E9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Ridge</a:t>
            </a:r>
            <a:r>
              <a:rPr lang="en-US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C5B1-A24C-1F4A-B1E4-DE2B3706B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uses all features; model may be complicated</a:t>
            </a:r>
          </a:p>
          <a:p>
            <a:r>
              <a:rPr lang="en-US" b="1" dirty="0"/>
              <a:t>Ridge Regression </a:t>
            </a:r>
            <a:r>
              <a:rPr lang="en-US" dirty="0"/>
              <a:t>penalizes large parameter values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3E06-BF87-AE48-B51C-22B6DC1D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81262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 + </a:t>
                </a:r>
                <a:r>
                  <a:rPr lang="en-US" dirty="0">
                    <a:solidFill>
                      <a:srgbClr val="FF0000"/>
                    </a:solidFill>
                  </a:rPr>
                  <a:t>penalty</a:t>
                </a:r>
                <a:r>
                  <a:rPr lang="en-US" dirty="0"/>
                  <a:t>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81262"/>
                <a:ext cx="10515600" cy="3079372"/>
              </a:xfrm>
              <a:prstGeom prst="rect">
                <a:avLst/>
              </a:prstGeom>
              <a:blipFill>
                <a:blip r:embed="rId2"/>
                <a:stretch>
                  <a:fillRect l="-1086" t="-3292" b="-65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1CAB-A76B-1C4D-B4F6-9AD6E9E9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Lasso</a:t>
            </a:r>
            <a:r>
              <a:rPr lang="en-US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C5B1-A24C-1F4A-B1E4-DE2B3706B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397"/>
            <a:ext cx="10787743" cy="4351338"/>
          </a:xfrm>
        </p:spPr>
        <p:txBody>
          <a:bodyPr/>
          <a:lstStyle/>
          <a:p>
            <a:r>
              <a:rPr lang="en-US" b="1" dirty="0"/>
              <a:t>As in Ridge Regression, Lasso </a:t>
            </a:r>
            <a:r>
              <a:rPr lang="en-US" dirty="0"/>
              <a:t>penalizes large parameters</a:t>
            </a:r>
          </a:p>
          <a:p>
            <a:r>
              <a:rPr lang="en-US" dirty="0"/>
              <a:t>Penalizes </a:t>
            </a:r>
            <a:r>
              <a:rPr lang="en-US" b="1" dirty="0">
                <a:solidFill>
                  <a:srgbClr val="00B050"/>
                </a:solidFill>
              </a:rPr>
              <a:t>absolute</a:t>
            </a:r>
            <a:r>
              <a:rPr lang="en-US" dirty="0"/>
              <a:t> instead of squared coefficient values</a:t>
            </a:r>
          </a:p>
          <a:p>
            <a:r>
              <a:rPr lang="en-US" b="1" dirty="0"/>
              <a:t>Zeroes out </a:t>
            </a:r>
            <a:r>
              <a:rPr lang="en-US" dirty="0"/>
              <a:t>more coefficients </a:t>
            </a:r>
            <a:r>
              <a:rPr lang="en-US" b="1" dirty="0"/>
              <a:t>BUT</a:t>
            </a:r>
            <a:r>
              <a:rPr lang="en-US" dirty="0"/>
              <a:t> optimization is more involved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3E06-BF87-AE48-B51C-22B6DC1D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276978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 + </a:t>
                </a:r>
                <a:r>
                  <a:rPr lang="en-US" dirty="0">
                    <a:solidFill>
                      <a:srgbClr val="FF0000"/>
                    </a:solidFill>
                  </a:rPr>
                  <a:t>penalty</a:t>
                </a:r>
                <a:r>
                  <a:rPr lang="en-US" dirty="0"/>
                  <a:t>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76978"/>
                <a:ext cx="10515600" cy="3079372"/>
              </a:xfrm>
              <a:prstGeom prst="rect">
                <a:avLst/>
              </a:prstGeom>
              <a:blipFill>
                <a:blip r:embed="rId2"/>
                <a:stretch>
                  <a:fillRect l="-1086" t="-2869" b="-6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874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07EF-CADE-1347-8C8A-E7E6C66B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39"/>
            <a:ext cx="10515600" cy="1325563"/>
          </a:xfrm>
        </p:spPr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Prostate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88A2-5274-BF44-B19C-0C0C97E8A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473"/>
            <a:ext cx="10515600" cy="4351338"/>
          </a:xfrm>
        </p:spPr>
        <p:txBody>
          <a:bodyPr/>
          <a:lstStyle/>
          <a:p>
            <a:r>
              <a:rPr lang="en-US" dirty="0"/>
              <a:t>x: cancer volume, prostate weight, age, …</a:t>
            </a:r>
          </a:p>
          <a:p>
            <a:r>
              <a:rPr lang="en-US" dirty="0"/>
              <a:t>y: amount of prostate-specific antigen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D778A-7C4D-F24B-AC7F-13132848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AB07E-3363-2042-8506-203B8351AD0A}"/>
              </a:ext>
            </a:extLst>
          </p:cNvPr>
          <p:cNvSpPr txBox="1"/>
          <p:nvPr/>
        </p:nvSpPr>
        <p:spPr>
          <a:xfrm>
            <a:off x="8180614" y="603010"/>
            <a:ext cx="360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Stamey</a:t>
            </a:r>
            <a:r>
              <a:rPr lang="en-US" sz="2800" dirty="0"/>
              <a:t> et al. (1989)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177F8-6B25-2D4B-B3A8-3DBC1C29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28"/>
          <a:stretch/>
        </p:blipFill>
        <p:spPr>
          <a:xfrm>
            <a:off x="2620735" y="2449384"/>
            <a:ext cx="6950529" cy="4108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427AE-A452-1640-A25C-A7B23BA192A3}"/>
              </a:ext>
            </a:extLst>
          </p:cNvPr>
          <p:cNvSpPr txBox="1"/>
          <p:nvPr/>
        </p:nvSpPr>
        <p:spPr>
          <a:xfrm>
            <a:off x="4775399" y="2453370"/>
            <a:ext cx="547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LR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423F1-114C-AD4C-A2BD-B06880F15011}"/>
              </a:ext>
            </a:extLst>
          </p:cNvPr>
          <p:cNvCxnSpPr/>
          <p:nvPr/>
        </p:nvCxnSpPr>
        <p:spPr>
          <a:xfrm>
            <a:off x="4729163" y="2500313"/>
            <a:ext cx="593788" cy="0"/>
          </a:xfrm>
          <a:prstGeom prst="line">
            <a:avLst/>
          </a:prstGeom>
          <a:ln w="19050">
            <a:solidFill>
              <a:srgbClr val="3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55AFCC1-10AD-0F41-B6AC-32AD79CCC6BB}"/>
              </a:ext>
            </a:extLst>
          </p:cNvPr>
          <p:cNvSpPr/>
          <p:nvPr/>
        </p:nvSpPr>
        <p:spPr>
          <a:xfrm>
            <a:off x="2620735" y="5810592"/>
            <a:ext cx="6950529" cy="323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Bias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Error from assumptions model makes about data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Linear model assumes data is linear, bad for data that isn’t</a:t>
            </a:r>
            <a:endParaRPr dirty="0"/>
          </a:p>
        </p:txBody>
      </p:sp>
      <p:sp>
        <p:nvSpPr>
          <p:cNvPr id="320" name="Google Shape;320;p37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21" name="Google Shape;321;p37"/>
          <p:cNvGrpSpPr/>
          <p:nvPr/>
        </p:nvGrpSpPr>
        <p:grpSpPr>
          <a:xfrm>
            <a:off x="1917841" y="2692961"/>
            <a:ext cx="7160759" cy="4001257"/>
            <a:chOff x="1438380" y="1592070"/>
            <a:chExt cx="5370569" cy="3000943"/>
          </a:xfrm>
        </p:grpSpPr>
        <p:sp>
          <p:nvSpPr>
            <p:cNvPr id="322" name="Google Shape;322;p37"/>
            <p:cNvSpPr/>
            <p:nvPr/>
          </p:nvSpPr>
          <p:spPr>
            <a:xfrm>
              <a:off x="5599947" y="15920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3385943" y="2232417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3689967" y="2968355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4135682" y="362546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4484543" y="3703188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4730560" y="36254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5031387" y="321935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5341955" y="2553461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30" name="Google Shape;330;p37"/>
            <p:cNvCxnSpPr/>
            <p:nvPr/>
          </p:nvCxnSpPr>
          <p:spPr>
            <a:xfrm rot="10800000">
              <a:off x="2548600" y="2023790"/>
              <a:ext cx="0" cy="1854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1" name="Google Shape;331;p37"/>
            <p:cNvCxnSpPr/>
            <p:nvPr/>
          </p:nvCxnSpPr>
          <p:spPr>
            <a:xfrm>
              <a:off x="2548600" y="3878090"/>
              <a:ext cx="40839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2" name="Google Shape;332;p37"/>
            <p:cNvSpPr txBox="1"/>
            <p:nvPr/>
          </p:nvSpPr>
          <p:spPr>
            <a:xfrm>
              <a:off x="2725048" y="3955813"/>
              <a:ext cx="40839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3" name="Google Shape;333;p37"/>
            <p:cNvSpPr txBox="1"/>
            <p:nvPr/>
          </p:nvSpPr>
          <p:spPr>
            <a:xfrm>
              <a:off x="1438380" y="2471975"/>
              <a:ext cx="1186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34" name="Google Shape;334;p37"/>
            <p:cNvCxnSpPr/>
            <p:nvPr/>
          </p:nvCxnSpPr>
          <p:spPr>
            <a:xfrm rot="10800000" flipH="1">
              <a:off x="2874113" y="1766976"/>
              <a:ext cx="3679500" cy="22788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F370E0-29C7-F84D-BC1D-E63680E445F6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87911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Bias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Error from assumptions model makes about data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Linear model assumes data is linear, bad for data that isn’t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Quadratic is better</a:t>
            </a:r>
            <a:endParaRPr dirty="0"/>
          </a:p>
        </p:txBody>
      </p:sp>
      <p:sp>
        <p:nvSpPr>
          <p:cNvPr id="341" name="Google Shape;341;p3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42" name="Google Shape;342;p38"/>
          <p:cNvGrpSpPr/>
          <p:nvPr/>
        </p:nvGrpSpPr>
        <p:grpSpPr>
          <a:xfrm>
            <a:off x="1917841" y="2692961"/>
            <a:ext cx="7160759" cy="4001257"/>
            <a:chOff x="1438380" y="1592070"/>
            <a:chExt cx="5370569" cy="3000943"/>
          </a:xfrm>
        </p:grpSpPr>
        <p:sp>
          <p:nvSpPr>
            <p:cNvPr id="343" name="Google Shape;343;p38"/>
            <p:cNvSpPr/>
            <p:nvPr/>
          </p:nvSpPr>
          <p:spPr>
            <a:xfrm>
              <a:off x="5599947" y="15920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3385943" y="2232417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3689967" y="2968355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135682" y="362546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484543" y="3703188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4730560" y="36254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5031387" y="321935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5341955" y="2553461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51" name="Google Shape;351;p38"/>
            <p:cNvCxnSpPr/>
            <p:nvPr/>
          </p:nvCxnSpPr>
          <p:spPr>
            <a:xfrm rot="10800000">
              <a:off x="2548600" y="2023790"/>
              <a:ext cx="0" cy="1854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2" name="Google Shape;352;p38"/>
            <p:cNvCxnSpPr/>
            <p:nvPr/>
          </p:nvCxnSpPr>
          <p:spPr>
            <a:xfrm>
              <a:off x="2548600" y="3878090"/>
              <a:ext cx="40839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3" name="Google Shape;353;p38"/>
            <p:cNvSpPr txBox="1"/>
            <p:nvPr/>
          </p:nvSpPr>
          <p:spPr>
            <a:xfrm>
              <a:off x="2725048" y="3955813"/>
              <a:ext cx="40839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4" name="Google Shape;354;p38"/>
            <p:cNvSpPr txBox="1"/>
            <p:nvPr/>
          </p:nvSpPr>
          <p:spPr>
            <a:xfrm>
              <a:off x="1438380" y="2471975"/>
              <a:ext cx="1186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55" name="Google Shape;355;p38"/>
            <p:cNvCxnSpPr/>
            <p:nvPr/>
          </p:nvCxnSpPr>
          <p:spPr>
            <a:xfrm rot="10800000" flipH="1">
              <a:off x="2874113" y="1766976"/>
              <a:ext cx="3679500" cy="22788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6" name="Google Shape;356;p38"/>
          <p:cNvSpPr/>
          <p:nvPr/>
        </p:nvSpPr>
        <p:spPr>
          <a:xfrm>
            <a:off x="4435220" y="2479433"/>
            <a:ext cx="3200400" cy="3183000"/>
          </a:xfrm>
          <a:custGeom>
            <a:avLst/>
            <a:gdLst/>
            <a:ahLst/>
            <a:cxnLst/>
            <a:rect l="l" t="t" r="r" b="b"/>
            <a:pathLst>
              <a:path w="96012" h="95490" extrusionOk="0">
                <a:moveTo>
                  <a:pt x="0" y="4220"/>
                </a:moveTo>
                <a:cubicBezTo>
                  <a:pt x="3165" y="14507"/>
                  <a:pt x="10727" y="50731"/>
                  <a:pt x="18992" y="65942"/>
                </a:cubicBezTo>
                <a:cubicBezTo>
                  <a:pt x="27257" y="81153"/>
                  <a:pt x="39830" y="95836"/>
                  <a:pt x="49589" y="95484"/>
                </a:cubicBezTo>
                <a:cubicBezTo>
                  <a:pt x="59348" y="95132"/>
                  <a:pt x="69811" y="79746"/>
                  <a:pt x="77548" y="63832"/>
                </a:cubicBezTo>
                <a:cubicBezTo>
                  <a:pt x="85285" y="47918"/>
                  <a:pt x="92935" y="10639"/>
                  <a:pt x="96012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64B8E-B488-5341-83EB-4DFFAB0D1821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60993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5CBB-CFE6-4348-BC79-F8A77EC3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604E5B-83A5-9D41-8E24-AD843F9B0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706" y="2187574"/>
            <a:ext cx="593058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A64A7-2A09-3D48-B34A-49E5CCE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006584-C6CB-B842-B847-21C5C86EA2DC}"/>
                  </a:ext>
                </a:extLst>
              </p:cNvPr>
              <p:cNvSpPr txBox="1"/>
              <p:nvPr/>
            </p:nvSpPr>
            <p:spPr>
              <a:xfrm>
                <a:off x="993271" y="1489582"/>
                <a:ext cx="10360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Data points </a:t>
                </a:r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:r>
                  <a:rPr lang="en-US" sz="3200" b="1" dirty="0" err="1">
                    <a:solidFill>
                      <a:schemeClr val="accent5">
                        <a:lumMod val="75000"/>
                      </a:schemeClr>
                    </a:solidFill>
                  </a:rPr>
                  <a:t>x,t</a:t>
                </a:r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</a:rPr>
                  <a:t>)</a:t>
                </a:r>
                <a:r>
                  <a:rPr lang="en-US" sz="32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sz="3200" dirty="0"/>
                  <a:t>generated by adding noise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006584-C6CB-B842-B847-21C5C86EA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71" y="1489582"/>
                <a:ext cx="10360529" cy="584775"/>
              </a:xfrm>
              <a:prstGeom prst="rect">
                <a:avLst/>
              </a:prstGeom>
              <a:blipFill>
                <a:blip r:embed="rId3"/>
                <a:stretch>
                  <a:fillRect l="-1346" t="-1063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241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62" name="Google Shape;362;p39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64" name="Google Shape;364;p39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365" name="Google Shape;365;p39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75" name="Google Shape;375;p39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6" name="Google Shape;376;p39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7" name="Google Shape;377;p39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662211-B1AC-1E46-90C0-B248F2CC83BA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0335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83" name="Google Shape;383;p40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85" name="Google Shape;385;p40"/>
          <p:cNvGrpSpPr/>
          <p:nvPr/>
        </p:nvGrpSpPr>
        <p:grpSpPr>
          <a:xfrm>
            <a:off x="5985813" y="3461487"/>
            <a:ext cx="5566824" cy="2919560"/>
            <a:chOff x="246840" y="1262225"/>
            <a:chExt cx="6832135" cy="3582575"/>
          </a:xfrm>
        </p:grpSpPr>
        <p:sp>
          <p:nvSpPr>
            <p:cNvPr id="386" name="Google Shape;386;p40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96" name="Google Shape;396;p40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40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8" name="Google Shape;398;p40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99" name="Google Shape;399;p40"/>
          <p:cNvSpPr/>
          <p:nvPr/>
        </p:nvSpPr>
        <p:spPr>
          <a:xfrm>
            <a:off x="7596534" y="3130067"/>
            <a:ext cx="3938967" cy="2672867"/>
          </a:xfrm>
          <a:custGeom>
            <a:avLst/>
            <a:gdLst/>
            <a:ahLst/>
            <a:cxnLst/>
            <a:rect l="l" t="t" r="r" b="b"/>
            <a:pathLst>
              <a:path w="118169" h="80186" extrusionOk="0">
                <a:moveTo>
                  <a:pt x="0" y="80186"/>
                </a:moveTo>
                <a:cubicBezTo>
                  <a:pt x="2374" y="78340"/>
                  <a:pt x="7738" y="73152"/>
                  <a:pt x="14244" y="69107"/>
                </a:cubicBezTo>
                <a:cubicBezTo>
                  <a:pt x="20750" y="65063"/>
                  <a:pt x="34114" y="60051"/>
                  <a:pt x="39038" y="55919"/>
                </a:cubicBezTo>
                <a:cubicBezTo>
                  <a:pt x="43962" y="51787"/>
                  <a:pt x="36488" y="48270"/>
                  <a:pt x="43786" y="44313"/>
                </a:cubicBezTo>
                <a:cubicBezTo>
                  <a:pt x="51084" y="40357"/>
                  <a:pt x="73416" y="37368"/>
                  <a:pt x="82824" y="32180"/>
                </a:cubicBezTo>
                <a:cubicBezTo>
                  <a:pt x="92232" y="26993"/>
                  <a:pt x="94342" y="18551"/>
                  <a:pt x="100233" y="13188"/>
                </a:cubicBezTo>
                <a:cubicBezTo>
                  <a:pt x="106124" y="7825"/>
                  <a:pt x="115180" y="2198"/>
                  <a:pt x="118169" y="0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00" name="Google Shape;400;p40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401" name="Google Shape;401;p40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11" name="Google Shape;411;p40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" name="Google Shape;412;p40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3" name="Google Shape;413;p40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5DAC7F-75B9-2540-BB10-2B9D5E95A902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111833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419" name="Google Shape;419;p41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High variance hurts generalization, </a:t>
            </a:r>
            <a:r>
              <a:rPr lang="en" i="1"/>
              <a:t>overfitting</a:t>
            </a:r>
            <a:endParaRPr i="1"/>
          </a:p>
        </p:txBody>
      </p:sp>
      <p:sp>
        <p:nvSpPr>
          <p:cNvPr id="420" name="Google Shape;420;p41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421" name="Google Shape;421;p41"/>
          <p:cNvGrpSpPr/>
          <p:nvPr/>
        </p:nvGrpSpPr>
        <p:grpSpPr>
          <a:xfrm>
            <a:off x="5985813" y="3461487"/>
            <a:ext cx="5566824" cy="2919560"/>
            <a:chOff x="246840" y="1262225"/>
            <a:chExt cx="6832135" cy="3582575"/>
          </a:xfrm>
        </p:grpSpPr>
        <p:sp>
          <p:nvSpPr>
            <p:cNvPr id="422" name="Google Shape;422;p41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32" name="Google Shape;432;p41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3" name="Google Shape;433;p41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4" name="Google Shape;434;p41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35" name="Google Shape;435;p41"/>
          <p:cNvSpPr/>
          <p:nvPr/>
        </p:nvSpPr>
        <p:spPr>
          <a:xfrm>
            <a:off x="7596534" y="3130067"/>
            <a:ext cx="3938967" cy="2672867"/>
          </a:xfrm>
          <a:custGeom>
            <a:avLst/>
            <a:gdLst/>
            <a:ahLst/>
            <a:cxnLst/>
            <a:rect l="l" t="t" r="r" b="b"/>
            <a:pathLst>
              <a:path w="118169" h="80186" extrusionOk="0">
                <a:moveTo>
                  <a:pt x="0" y="80186"/>
                </a:moveTo>
                <a:cubicBezTo>
                  <a:pt x="2374" y="78340"/>
                  <a:pt x="7738" y="73152"/>
                  <a:pt x="14244" y="69107"/>
                </a:cubicBezTo>
                <a:cubicBezTo>
                  <a:pt x="20750" y="65063"/>
                  <a:pt x="34114" y="60051"/>
                  <a:pt x="39038" y="55919"/>
                </a:cubicBezTo>
                <a:cubicBezTo>
                  <a:pt x="43962" y="51787"/>
                  <a:pt x="36488" y="48270"/>
                  <a:pt x="43786" y="44313"/>
                </a:cubicBezTo>
                <a:cubicBezTo>
                  <a:pt x="51084" y="40357"/>
                  <a:pt x="73416" y="37368"/>
                  <a:pt x="82824" y="32180"/>
                </a:cubicBezTo>
                <a:cubicBezTo>
                  <a:pt x="92232" y="26993"/>
                  <a:pt x="94342" y="18551"/>
                  <a:pt x="100233" y="13188"/>
                </a:cubicBezTo>
                <a:cubicBezTo>
                  <a:pt x="106124" y="7825"/>
                  <a:pt x="115180" y="2198"/>
                  <a:pt x="118169" y="0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6" name="Google Shape;436;p41"/>
          <p:cNvSpPr/>
          <p:nvPr/>
        </p:nvSpPr>
        <p:spPr>
          <a:xfrm>
            <a:off x="7508633" y="3094901"/>
            <a:ext cx="4044467" cy="2760767"/>
          </a:xfrm>
          <a:custGeom>
            <a:avLst/>
            <a:gdLst/>
            <a:ahLst/>
            <a:cxnLst/>
            <a:rect l="l" t="t" r="r" b="b"/>
            <a:pathLst>
              <a:path w="121334" h="82823" extrusionOk="0">
                <a:moveTo>
                  <a:pt x="0" y="82823"/>
                </a:moveTo>
                <a:cubicBezTo>
                  <a:pt x="3781" y="78251"/>
                  <a:pt x="11958" y="62161"/>
                  <a:pt x="22684" y="55391"/>
                </a:cubicBezTo>
                <a:cubicBezTo>
                  <a:pt x="33411" y="48621"/>
                  <a:pt x="56534" y="46511"/>
                  <a:pt x="64359" y="42203"/>
                </a:cubicBezTo>
                <a:cubicBezTo>
                  <a:pt x="72184" y="37895"/>
                  <a:pt x="64096" y="31916"/>
                  <a:pt x="69635" y="29542"/>
                </a:cubicBezTo>
                <a:cubicBezTo>
                  <a:pt x="75174" y="27168"/>
                  <a:pt x="88978" y="32883"/>
                  <a:pt x="97594" y="27959"/>
                </a:cubicBezTo>
                <a:cubicBezTo>
                  <a:pt x="106211" y="23035"/>
                  <a:pt x="117377" y="4660"/>
                  <a:pt x="121334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37" name="Google Shape;437;p41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438" name="Google Shape;438;p41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48" name="Google Shape;448;p41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9" name="Google Shape;449;p41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0" name="Google Shape;450;p41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BFC55B-8BF8-3A4B-B83B-ECA09B8B92E6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129651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456" name="Google Shape;456;p42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Noise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Random variations in data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Bias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Error from assumptions </a:t>
            </a:r>
            <a:r>
              <a:rPr lang="en" dirty="0">
                <a:solidFill>
                  <a:schemeClr val="dk1"/>
                </a:solidFill>
              </a:rPr>
              <a:t>model makes about data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Less complex algorithms -&gt; more assumptions about data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Font typeface="Consolas"/>
              <a:buChar char="-"/>
            </a:pPr>
            <a:r>
              <a:rPr lang="en" dirty="0"/>
              <a:t>Variance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Algorithm’s </a:t>
            </a:r>
            <a:r>
              <a:rPr lang="en" b="1" dirty="0"/>
              <a:t>sensitivity to noise</a:t>
            </a:r>
            <a:endParaRPr b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More complex algorithms are more sensitive!</a:t>
            </a:r>
            <a:endParaRPr dirty="0"/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High variance hurts generalization</a:t>
            </a:r>
            <a:endParaRPr dirty="0"/>
          </a:p>
        </p:txBody>
      </p:sp>
      <p:sp>
        <p:nvSpPr>
          <p:cNvPr id="457" name="Google Shape;457;p42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E28EBC-AD49-134C-9784-E675628CC6F3}"/>
              </a:ext>
            </a:extLst>
          </p:cNvPr>
          <p:cNvSpPr/>
          <p:nvPr/>
        </p:nvSpPr>
        <p:spPr>
          <a:xfrm>
            <a:off x="1040525" y="1019834"/>
            <a:ext cx="10491514" cy="763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5400" dirty="0"/>
              <a:t>Error = Noise + Bias +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5A7CD-11A7-F643-AFA3-405EF2A6901D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446399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Linear regression</a:t>
            </a:r>
            <a:endParaRPr sz="4000"/>
          </a:p>
        </p:txBody>
      </p:sp>
      <p:sp>
        <p:nvSpPr>
          <p:cNvPr id="573" name="Google Shape;573;p4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574" name="Google Shape;574;p4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f*(x) = ax + b</a:t>
            </a:r>
            <a:endParaRPr dirty="0"/>
          </a:p>
          <a:p>
            <a:pPr>
              <a:buClr>
                <a:schemeClr val="dk1"/>
              </a:buClr>
              <a:buChar char="-"/>
            </a:pPr>
            <a:endParaRPr lang="en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High bias</a:t>
            </a:r>
            <a:r>
              <a:rPr lang="en" dirty="0">
                <a:solidFill>
                  <a:schemeClr val="dk1"/>
                </a:solidFill>
              </a:rPr>
              <a:t>: linear assumption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Low variance</a:t>
            </a:r>
            <a:endParaRPr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Benefits: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Closed form solution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Fast to compute for new data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Weaknesses: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Not very powerful, assumes linear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Underfit more interesting data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75" name="Google Shape;575;p48"/>
          <p:cNvGrpSpPr/>
          <p:nvPr/>
        </p:nvGrpSpPr>
        <p:grpSpPr>
          <a:xfrm>
            <a:off x="6830901" y="4072943"/>
            <a:ext cx="5055105" cy="2621292"/>
            <a:chOff x="348786" y="1047100"/>
            <a:chExt cx="6895833" cy="3576439"/>
          </a:xfrm>
        </p:grpSpPr>
        <p:sp>
          <p:nvSpPr>
            <p:cNvPr id="576" name="Google Shape;576;p48"/>
            <p:cNvSpPr txBox="1"/>
            <p:nvPr/>
          </p:nvSpPr>
          <p:spPr>
            <a:xfrm>
              <a:off x="348786" y="1935481"/>
              <a:ext cx="24468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7" name="Google Shape;577;p48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48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48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48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48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48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48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48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48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586" name="Google Shape;586;p48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7" name="Google Shape;587;p48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88" name="Google Shape;588;p48"/>
            <p:cNvSpPr txBox="1"/>
            <p:nvPr/>
          </p:nvSpPr>
          <p:spPr>
            <a:xfrm>
              <a:off x="1756419" y="3767339"/>
              <a:ext cx="54882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89" name="Google Shape;589;p48"/>
            <p:cNvCxnSpPr/>
            <p:nvPr/>
          </p:nvCxnSpPr>
          <p:spPr>
            <a:xfrm rot="10800000" flipH="1">
              <a:off x="2028225" y="1047100"/>
              <a:ext cx="4944600" cy="30624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F1A856C-2A69-DF40-9D1B-E4CBD80572DD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081740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Nearest neighbor regression</a:t>
            </a:r>
            <a:endParaRPr sz="4000" dirty="0"/>
          </a:p>
        </p:txBody>
      </p:sp>
      <p:sp>
        <p:nvSpPr>
          <p:cNvPr id="685" name="Google Shape;685;p54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f*(x) = f(x’) for nearest x’ in training set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b="1" dirty="0"/>
              <a:t>Low bias</a:t>
            </a:r>
            <a:r>
              <a:rPr lang="en" dirty="0"/>
              <a:t>: no assumptions about data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b="1" dirty="0"/>
              <a:t>High variance</a:t>
            </a:r>
            <a:r>
              <a:rPr lang="en" dirty="0"/>
              <a:t>: very sensitive to training set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dirty="0"/>
              <a:t>Benefits: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Super easy to implement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Easy to understand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Arbitrarily powerful, </a:t>
            </a:r>
            <a:r>
              <a:rPr lang="en" dirty="0" err="1"/>
              <a:t>esp</a:t>
            </a:r>
            <a:br>
              <a:rPr lang="en" dirty="0"/>
            </a:br>
            <a:r>
              <a:rPr lang="en" dirty="0"/>
              <a:t>with lots of data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dirty="0"/>
              <a:t>Weaknesses: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Hard to scale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Prone to </a:t>
            </a:r>
            <a:r>
              <a:rPr lang="en" b="1" dirty="0"/>
              <a:t>overfitting</a:t>
            </a:r>
            <a:r>
              <a:rPr lang="en" dirty="0"/>
              <a:t> to noise</a:t>
            </a:r>
            <a:endParaRPr dirty="0"/>
          </a:p>
        </p:txBody>
      </p:sp>
      <p:sp>
        <p:nvSpPr>
          <p:cNvPr id="686" name="Google Shape;686;p54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687" name="Google Shape;687;p54"/>
          <p:cNvGrpSpPr/>
          <p:nvPr/>
        </p:nvGrpSpPr>
        <p:grpSpPr>
          <a:xfrm>
            <a:off x="6100798" y="3991697"/>
            <a:ext cx="5792796" cy="2702528"/>
            <a:chOff x="1560482" y="1987761"/>
            <a:chExt cx="6500968" cy="3032914"/>
          </a:xfrm>
        </p:grpSpPr>
        <p:grpSp>
          <p:nvGrpSpPr>
            <p:cNvPr id="688" name="Google Shape;688;p54"/>
            <p:cNvGrpSpPr/>
            <p:nvPr/>
          </p:nvGrpSpPr>
          <p:grpSpPr>
            <a:xfrm>
              <a:off x="1560482" y="1987761"/>
              <a:ext cx="6123258" cy="3032914"/>
              <a:chOff x="459846" y="1262225"/>
              <a:chExt cx="6784773" cy="3361314"/>
            </a:xfrm>
          </p:grpSpPr>
          <p:sp>
            <p:nvSpPr>
              <p:cNvPr id="689" name="Google Shape;689;p54"/>
              <p:cNvSpPr txBox="1"/>
              <p:nvPr/>
            </p:nvSpPr>
            <p:spPr>
              <a:xfrm>
                <a:off x="459846" y="1896187"/>
                <a:ext cx="2446800" cy="85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>
                    <a:latin typeface="Consolas"/>
                    <a:ea typeface="Consolas"/>
                    <a:cs typeface="Consolas"/>
                    <a:sym typeface="Consolas"/>
                  </a:rPr>
                  <a:t>f(x)</a:t>
                </a:r>
                <a:endParaRPr sz="24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90" name="Google Shape;690;p54"/>
              <p:cNvSpPr/>
              <p:nvPr/>
            </p:nvSpPr>
            <p:spPr>
              <a:xfrm>
                <a:off x="2671750" y="354478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1" name="Google Shape;691;p54"/>
              <p:cNvSpPr/>
              <p:nvPr/>
            </p:nvSpPr>
            <p:spPr>
              <a:xfrm>
                <a:off x="2906650" y="29548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2" name="Google Shape;692;p54"/>
              <p:cNvSpPr/>
              <p:nvPr/>
            </p:nvSpPr>
            <p:spPr>
              <a:xfrm>
                <a:off x="3665875" y="30248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3" name="Google Shape;693;p54"/>
              <p:cNvSpPr/>
              <p:nvPr/>
            </p:nvSpPr>
            <p:spPr>
              <a:xfrm>
                <a:off x="3900775" y="25206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4" name="Google Shape;694;p54"/>
              <p:cNvSpPr/>
              <p:nvPr/>
            </p:nvSpPr>
            <p:spPr>
              <a:xfrm>
                <a:off x="4606975" y="24253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5" name="Google Shape;695;p54"/>
              <p:cNvSpPr/>
              <p:nvPr/>
            </p:nvSpPr>
            <p:spPr>
              <a:xfrm>
                <a:off x="4841875" y="189618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5468575" y="20685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5925875" y="18336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6160775" y="1262225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699" name="Google Shape;699;p54"/>
              <p:cNvCxnSpPr/>
              <p:nvPr/>
            </p:nvCxnSpPr>
            <p:spPr>
              <a:xfrm rot="10800000">
                <a:off x="1590775" y="1392050"/>
                <a:ext cx="0" cy="24921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00" name="Google Shape;700;p54"/>
              <p:cNvCxnSpPr/>
              <p:nvPr/>
            </p:nvCxnSpPr>
            <p:spPr>
              <a:xfrm>
                <a:off x="1590775" y="3884150"/>
                <a:ext cx="5488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701" name="Google Shape;701;p54"/>
              <p:cNvSpPr txBox="1"/>
              <p:nvPr/>
            </p:nvSpPr>
            <p:spPr>
              <a:xfrm>
                <a:off x="1756419" y="3767339"/>
                <a:ext cx="5488200" cy="85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4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endParaRPr sz="24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702" name="Google Shape;702;p54"/>
            <p:cNvSpPr/>
            <p:nvPr/>
          </p:nvSpPr>
          <p:spPr>
            <a:xfrm>
              <a:off x="3043250" y="2090362"/>
              <a:ext cx="5018200" cy="2064000"/>
            </a:xfrm>
            <a:custGeom>
              <a:avLst/>
              <a:gdLst/>
              <a:ahLst/>
              <a:cxnLst/>
              <a:rect l="l" t="t" r="r" b="b"/>
              <a:pathLst>
                <a:path w="200728" h="82560" extrusionOk="0">
                  <a:moveTo>
                    <a:pt x="0" y="82560"/>
                  </a:moveTo>
                  <a:lnTo>
                    <a:pt x="24926" y="82560"/>
                  </a:lnTo>
                  <a:lnTo>
                    <a:pt x="29014" y="82560"/>
                  </a:lnTo>
                  <a:lnTo>
                    <a:pt x="29014" y="61327"/>
                  </a:lnTo>
                  <a:lnTo>
                    <a:pt x="47874" y="61327"/>
                  </a:lnTo>
                  <a:lnTo>
                    <a:pt x="47874" y="63701"/>
                  </a:lnTo>
                  <a:lnTo>
                    <a:pt x="65414" y="63701"/>
                  </a:lnTo>
                  <a:lnTo>
                    <a:pt x="65414" y="45501"/>
                  </a:lnTo>
                  <a:lnTo>
                    <a:pt x="82559" y="45501"/>
                  </a:lnTo>
                  <a:lnTo>
                    <a:pt x="82559" y="42731"/>
                  </a:lnTo>
                  <a:lnTo>
                    <a:pt x="99309" y="42731"/>
                  </a:lnTo>
                  <a:lnTo>
                    <a:pt x="99309" y="22289"/>
                  </a:lnTo>
                  <a:lnTo>
                    <a:pt x="114212" y="22289"/>
                  </a:lnTo>
                  <a:lnTo>
                    <a:pt x="114212" y="28883"/>
                  </a:lnTo>
                  <a:lnTo>
                    <a:pt x="134917" y="28883"/>
                  </a:lnTo>
                  <a:lnTo>
                    <a:pt x="134917" y="20179"/>
                  </a:lnTo>
                  <a:lnTo>
                    <a:pt x="147447" y="20179"/>
                  </a:lnTo>
                  <a:lnTo>
                    <a:pt x="147447" y="0"/>
                  </a:lnTo>
                  <a:lnTo>
                    <a:pt x="200728" y="0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15FAAD-278D-9547-B176-E6888D35FB76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3618087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A46C-6143-A64A-8405-5D1C04C4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0186" cy="1325563"/>
          </a:xfrm>
        </p:spPr>
        <p:txBody>
          <a:bodyPr/>
          <a:lstStyle/>
          <a:p>
            <a:r>
              <a:rPr lang="en-US" dirty="0"/>
              <a:t>ML as an Optimization problem: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3FFF6-0DF2-E84F-A5E9-E01CD4DF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7CED96B-7F4F-E546-A0B8-1CA4BE6F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7937"/>
            <a:ext cx="10515600" cy="22054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C2275-31C7-C34C-8F28-27CF958A82CD}"/>
                  </a:ext>
                </a:extLst>
              </p:cNvPr>
              <p:cNvSpPr txBox="1"/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C2275-31C7-C34C-8F28-27CF958A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blipFill>
                <a:blip r:embed="rId3"/>
                <a:stretch>
                  <a:fillRect l="-231518" t="-2109091" r="-329961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73468E9-5F4C-F741-B15B-BCD2B823028B}"/>
              </a:ext>
            </a:extLst>
          </p:cNvPr>
          <p:cNvSpPr txBox="1"/>
          <p:nvPr/>
        </p:nvSpPr>
        <p:spPr>
          <a:xfrm>
            <a:off x="3309937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Model’s squared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15F47-47B1-C647-B635-E3A377EDC675}"/>
              </a:ext>
            </a:extLst>
          </p:cNvPr>
          <p:cNvSpPr txBox="1"/>
          <p:nvPr/>
        </p:nvSpPr>
        <p:spPr>
          <a:xfrm>
            <a:off x="-365592" y="1598814"/>
            <a:ext cx="557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minimize: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DE37FF8-A8AB-1549-8D9A-9197C4502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9130" y="4428190"/>
            <a:ext cx="3020399" cy="220547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3DC3EB-32C1-0A4C-B573-22B4208D6316}"/>
              </a:ext>
            </a:extLst>
          </p:cNvPr>
          <p:cNvSpPr txBox="1"/>
          <p:nvPr/>
        </p:nvSpPr>
        <p:spPr>
          <a:xfrm>
            <a:off x="7391399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Penalty on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8BAFF-AAC2-D345-AFBD-C33FE1E26F2C}"/>
                  </a:ext>
                </a:extLst>
              </p:cNvPr>
              <p:cNvSpPr txBox="1"/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8BAFF-AAC2-D345-AFBD-C33FE1E26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blipFill>
                <a:blip r:embed="rId5"/>
                <a:stretch>
                  <a:fillRect l="-233203" t="-2109091" r="-331250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99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DFE1F3-10E8-D84E-9FCE-0FA3E9D371A9}"/>
              </a:ext>
            </a:extLst>
          </p:cNvPr>
          <p:cNvSpPr/>
          <p:nvPr/>
        </p:nvSpPr>
        <p:spPr>
          <a:xfrm>
            <a:off x="1645920" y="3484410"/>
            <a:ext cx="8900160" cy="20385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7" y="-143220"/>
            <a:ext cx="1317616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ML as an Optimization problem: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baseline="-25000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Maximum Likelihood Estimation (MLE)</a:t>
                </a:r>
              </a:p>
              <a:p>
                <a:pPr marL="0" indent="0">
                  <a:buNone/>
                </a:pPr>
                <a:r>
                  <a:rPr lang="en-US" dirty="0"/>
                  <a:t>	Likelihood of observing the data for a 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MLE seeks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that </a:t>
                </a:r>
                <a:r>
                  <a:rPr lang="en-US" dirty="0">
                    <a:solidFill>
                      <a:schemeClr val="bg1"/>
                    </a:solidFill>
                  </a:rPr>
                  <a:t>maximize the likelihood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The optimal parameters,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can be </a:t>
                </a:r>
                <a:r>
                  <a:rPr lang="en-US" dirty="0">
                    <a:solidFill>
                      <a:schemeClr val="accent1"/>
                    </a:solidFill>
                  </a:rPr>
                  <a:t>found by optimization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  <a:blipFill>
                <a:blip r:embed="rId3"/>
                <a:stretch>
                  <a:fillRect l="-1086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2724FAD-6FE7-8C4D-BBA5-254B8EC869EC}"/>
              </a:ext>
            </a:extLst>
          </p:cNvPr>
          <p:cNvSpPr/>
          <p:nvPr/>
        </p:nvSpPr>
        <p:spPr>
          <a:xfrm>
            <a:off x="5043054" y="1924217"/>
            <a:ext cx="7265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dirty="0"/>
              <a:t>: example with d attributes (age, #pregnancies, …)</a:t>
            </a:r>
          </a:p>
          <a:p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: cervical cancer diagnosis (0 or 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CA816-A137-C241-B9A0-A5BB1A760E28}"/>
              </a:ext>
            </a:extLst>
          </p:cNvPr>
          <p:cNvCxnSpPr/>
          <p:nvPr/>
        </p:nvCxnSpPr>
        <p:spPr>
          <a:xfrm>
            <a:off x="4926675" y="1936686"/>
            <a:ext cx="0" cy="8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0718C6-7C3B-0B42-9B07-8CA12783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31C7D67-6953-0D4F-872A-72846F3BA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114778"/>
            <a:ext cx="83312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Convexity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4ED3C60-4ECD-3340-BA1E-0FF1B8512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900" y="1195866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/>
              <a:t>Graphically… which of these is convex?</a:t>
            </a:r>
          </a:p>
        </p:txBody>
      </p:sp>
      <p:sp>
        <p:nvSpPr>
          <p:cNvPr id="19460" name="Freeform 16">
            <a:extLst>
              <a:ext uri="{FF2B5EF4-FFF2-40B4-BE49-F238E27FC236}">
                <a16:creationId xmlns:a16="http://schemas.microsoft.com/office/drawing/2014/main" id="{76C73C29-7EC3-424B-9D04-B37A2F8B638F}"/>
              </a:ext>
            </a:extLst>
          </p:cNvPr>
          <p:cNvSpPr>
            <a:spLocks/>
          </p:cNvSpPr>
          <p:nvPr/>
        </p:nvSpPr>
        <p:spPr bwMode="auto">
          <a:xfrm>
            <a:off x="2149475" y="2151064"/>
            <a:ext cx="1930400" cy="4117975"/>
          </a:xfrm>
          <a:custGeom>
            <a:avLst/>
            <a:gdLst>
              <a:gd name="T0" fmla="*/ 0 w 1216"/>
              <a:gd name="T1" fmla="*/ 2147483646 h 2594"/>
              <a:gd name="T2" fmla="*/ 2147483646 w 1216"/>
              <a:gd name="T3" fmla="*/ 2147483646 h 2594"/>
              <a:gd name="T4" fmla="*/ 2147483646 w 1216"/>
              <a:gd name="T5" fmla="*/ 2147483646 h 2594"/>
              <a:gd name="T6" fmla="*/ 2147483646 w 1216"/>
              <a:gd name="T7" fmla="*/ 0 h 25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6" h="2594">
                <a:moveTo>
                  <a:pt x="0" y="37"/>
                </a:moveTo>
                <a:cubicBezTo>
                  <a:pt x="23" y="614"/>
                  <a:pt x="46" y="1191"/>
                  <a:pt x="183" y="1573"/>
                </a:cubicBezTo>
                <a:cubicBezTo>
                  <a:pt x="320" y="1955"/>
                  <a:pt x="651" y="2594"/>
                  <a:pt x="823" y="2332"/>
                </a:cubicBezTo>
                <a:cubicBezTo>
                  <a:pt x="995" y="2070"/>
                  <a:pt x="1105" y="1035"/>
                  <a:pt x="121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9654" name="Picture 22" descr="MCj04346650000[1]">
            <a:extLst>
              <a:ext uri="{FF2B5EF4-FFF2-40B4-BE49-F238E27FC236}">
                <a16:creationId xmlns:a16="http://schemas.microsoft.com/office/drawing/2014/main" id="{59131B34-D957-4846-9DC5-5257B28D0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88" y="5919789"/>
            <a:ext cx="53975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Rectangle 23">
            <a:extLst>
              <a:ext uri="{FF2B5EF4-FFF2-40B4-BE49-F238E27FC236}">
                <a16:creationId xmlns:a16="http://schemas.microsoft.com/office/drawing/2014/main" id="{B249CEB4-06DE-D047-A93C-09ECAFFC6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838" y="6078538"/>
            <a:ext cx="36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ym typeface="Symbol" pitchFamily="2" charset="2"/>
              </a:rPr>
              <a:t>w</a:t>
            </a:r>
          </a:p>
        </p:txBody>
      </p:sp>
      <p:grpSp>
        <p:nvGrpSpPr>
          <p:cNvPr id="69668" name="Group 36">
            <a:extLst>
              <a:ext uri="{FF2B5EF4-FFF2-40B4-BE49-F238E27FC236}">
                <a16:creationId xmlns:a16="http://schemas.microsoft.com/office/drawing/2014/main" id="{E588997B-4691-F74A-86AA-08EA4CD59CD2}"/>
              </a:ext>
            </a:extLst>
          </p:cNvPr>
          <p:cNvGrpSpPr>
            <a:grpSpLocks/>
          </p:cNvGrpSpPr>
          <p:nvPr/>
        </p:nvGrpSpPr>
        <p:grpSpPr bwMode="auto">
          <a:xfrm>
            <a:off x="6989764" y="2179638"/>
            <a:ext cx="1303337" cy="4265612"/>
            <a:chOff x="3524" y="1481"/>
            <a:chExt cx="821" cy="2687"/>
          </a:xfrm>
        </p:grpSpPr>
        <p:sp>
          <p:nvSpPr>
            <p:cNvPr id="19484" name="Line 12">
              <a:extLst>
                <a:ext uri="{FF2B5EF4-FFF2-40B4-BE49-F238E27FC236}">
                  <a16:creationId xmlns:a16="http://schemas.microsoft.com/office/drawing/2014/main" id="{0085938C-1095-C343-8C43-8B9300954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" y="1504"/>
              <a:ext cx="440" cy="2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5" name="Line 14">
              <a:extLst>
                <a:ext uri="{FF2B5EF4-FFF2-40B4-BE49-F238E27FC236}">
                  <a16:creationId xmlns:a16="http://schemas.microsoft.com/office/drawing/2014/main" id="{85E9AD4A-C660-EE4D-B245-6D6D5FF55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70" y="1481"/>
              <a:ext cx="375" cy="23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6" name="Rectangle 25">
              <a:extLst>
                <a:ext uri="{FF2B5EF4-FFF2-40B4-BE49-F238E27FC236}">
                  <a16:creationId xmlns:a16="http://schemas.microsoft.com/office/drawing/2014/main" id="{A93F5A53-2A1C-C849-9894-93E358D6D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3937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</p:grpSp>
      <p:grpSp>
        <p:nvGrpSpPr>
          <p:cNvPr id="69669" name="Group 37">
            <a:extLst>
              <a:ext uri="{FF2B5EF4-FFF2-40B4-BE49-F238E27FC236}">
                <a16:creationId xmlns:a16="http://schemas.microsoft.com/office/drawing/2014/main" id="{C391F239-4436-C943-A0EA-DB6F27B23270}"/>
              </a:ext>
            </a:extLst>
          </p:cNvPr>
          <p:cNvGrpSpPr>
            <a:grpSpLocks/>
          </p:cNvGrpSpPr>
          <p:nvPr/>
        </p:nvGrpSpPr>
        <p:grpSpPr bwMode="auto">
          <a:xfrm>
            <a:off x="8535989" y="2136776"/>
            <a:ext cx="1843087" cy="4308475"/>
            <a:chOff x="4498" y="1454"/>
            <a:chExt cx="1161" cy="2714"/>
          </a:xfrm>
        </p:grpSpPr>
        <p:sp>
          <p:nvSpPr>
            <p:cNvPr id="19482" name="Freeform 17">
              <a:extLst>
                <a:ext uri="{FF2B5EF4-FFF2-40B4-BE49-F238E27FC236}">
                  <a16:creationId xmlns:a16="http://schemas.microsoft.com/office/drawing/2014/main" id="{90D6832F-8753-C443-AC12-22A920F49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" y="1454"/>
              <a:ext cx="1161" cy="2583"/>
            </a:xfrm>
            <a:custGeom>
              <a:avLst/>
              <a:gdLst>
                <a:gd name="T0" fmla="*/ 0 w 1161"/>
                <a:gd name="T1" fmla="*/ 18 h 2583"/>
                <a:gd name="T2" fmla="*/ 201 w 1161"/>
                <a:gd name="T3" fmla="*/ 887 h 2583"/>
                <a:gd name="T4" fmla="*/ 494 w 1161"/>
                <a:gd name="T5" fmla="*/ 1079 h 2583"/>
                <a:gd name="T6" fmla="*/ 741 w 1161"/>
                <a:gd name="T7" fmla="*/ 2112 h 2583"/>
                <a:gd name="T8" fmla="*/ 1033 w 1161"/>
                <a:gd name="T9" fmla="*/ 2231 h 2583"/>
                <a:gd name="T10" fmla="*/ 1161 w 1161"/>
                <a:gd name="T11" fmla="*/ 0 h 2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61" h="2583">
                  <a:moveTo>
                    <a:pt x="0" y="18"/>
                  </a:moveTo>
                  <a:cubicBezTo>
                    <a:pt x="59" y="364"/>
                    <a:pt x="119" y="710"/>
                    <a:pt x="201" y="887"/>
                  </a:cubicBezTo>
                  <a:cubicBezTo>
                    <a:pt x="283" y="1064"/>
                    <a:pt x="404" y="875"/>
                    <a:pt x="494" y="1079"/>
                  </a:cubicBezTo>
                  <a:cubicBezTo>
                    <a:pt x="584" y="1283"/>
                    <a:pt x="651" y="1920"/>
                    <a:pt x="741" y="2112"/>
                  </a:cubicBezTo>
                  <a:cubicBezTo>
                    <a:pt x="831" y="2304"/>
                    <a:pt x="963" y="2583"/>
                    <a:pt x="1033" y="2231"/>
                  </a:cubicBezTo>
                  <a:cubicBezTo>
                    <a:pt x="1103" y="1879"/>
                    <a:pt x="1132" y="939"/>
                    <a:pt x="1161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Rectangle 26">
              <a:extLst>
                <a:ext uri="{FF2B5EF4-FFF2-40B4-BE49-F238E27FC236}">
                  <a16:creationId xmlns:a16="http://schemas.microsoft.com/office/drawing/2014/main" id="{4062F5D4-ADD0-FE42-B476-79DA36F9A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1" y="3937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</p:grpSp>
      <p:sp>
        <p:nvSpPr>
          <p:cNvPr id="19469" name="Rectangle 27">
            <a:extLst>
              <a:ext uri="{FF2B5EF4-FFF2-40B4-BE49-F238E27FC236}">
                <a16:creationId xmlns:a16="http://schemas.microsoft.com/office/drawing/2014/main" id="{D952A998-CDDA-1643-9F96-2CBE6895F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993" y="3525322"/>
            <a:ext cx="723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ym typeface="Symbol" pitchFamily="2" charset="2"/>
              </a:rPr>
              <a:t>Loss</a:t>
            </a:r>
          </a:p>
        </p:txBody>
      </p:sp>
      <p:sp>
        <p:nvSpPr>
          <p:cNvPr id="19470" name="Line 31">
            <a:extLst>
              <a:ext uri="{FF2B5EF4-FFF2-40B4-BE49-F238E27FC236}">
                <a16:creationId xmlns:a16="http://schemas.microsoft.com/office/drawing/2014/main" id="{1D4F2A60-369A-0344-9AF2-53EE36A7B8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0725" y="3138489"/>
            <a:ext cx="0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9665" name="Picture 33" descr="MCj04346650000[1]">
            <a:extLst>
              <a:ext uri="{FF2B5EF4-FFF2-40B4-BE49-F238E27FC236}">
                <a16:creationId xmlns:a16="http://schemas.microsoft.com/office/drawing/2014/main" id="{C26C5860-A6E4-1C49-8A6A-C5FDFC25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5" y="5913439"/>
            <a:ext cx="53975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66" name="Picture 34" descr="MCj04325370000[1]">
            <a:extLst>
              <a:ext uri="{FF2B5EF4-FFF2-40B4-BE49-F238E27FC236}">
                <a16:creationId xmlns:a16="http://schemas.microsoft.com/office/drawing/2014/main" id="{F738AAB1-8F8A-734A-A213-5DA866452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989" y="5943601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674" name="Group 42">
            <a:extLst>
              <a:ext uri="{FF2B5EF4-FFF2-40B4-BE49-F238E27FC236}">
                <a16:creationId xmlns:a16="http://schemas.microsoft.com/office/drawing/2014/main" id="{AFC18A42-8B56-DB47-9DB1-B2273D915197}"/>
              </a:ext>
            </a:extLst>
          </p:cNvPr>
          <p:cNvGrpSpPr>
            <a:grpSpLocks/>
          </p:cNvGrpSpPr>
          <p:nvPr/>
        </p:nvGrpSpPr>
        <p:grpSpPr bwMode="auto">
          <a:xfrm>
            <a:off x="4635500" y="2171700"/>
            <a:ext cx="1760538" cy="4273550"/>
            <a:chOff x="2041" y="1368"/>
            <a:chExt cx="1109" cy="2692"/>
          </a:xfrm>
        </p:grpSpPr>
        <p:sp>
          <p:nvSpPr>
            <p:cNvPr id="19477" name="Line 6">
              <a:extLst>
                <a:ext uri="{FF2B5EF4-FFF2-40B4-BE49-F238E27FC236}">
                  <a16:creationId xmlns:a16="http://schemas.microsoft.com/office/drawing/2014/main" id="{EA7E18CA-7B12-DA40-9A18-A231AE6E3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1" y="1382"/>
              <a:ext cx="246" cy="16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8" name="Line 8">
              <a:extLst>
                <a:ext uri="{FF2B5EF4-FFF2-40B4-BE49-F238E27FC236}">
                  <a16:creationId xmlns:a16="http://schemas.microsoft.com/office/drawing/2014/main" id="{BD0E2DB1-42EB-C242-A196-73267E415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8" y="1368"/>
              <a:ext cx="82" cy="9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9">
              <a:extLst>
                <a:ext uri="{FF2B5EF4-FFF2-40B4-BE49-F238E27FC236}">
                  <a16:creationId xmlns:a16="http://schemas.microsoft.com/office/drawing/2014/main" id="{1DB31E9A-4AD3-204E-903C-1E224E2FE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1" y="2338"/>
              <a:ext cx="208" cy="6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Rectangle 24">
              <a:extLst>
                <a:ext uri="{FF2B5EF4-FFF2-40B4-BE49-F238E27FC236}">
                  <a16:creationId xmlns:a16="http://schemas.microsoft.com/office/drawing/2014/main" id="{98E893A5-FA1C-C049-93B4-8E25A775E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3829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  <p:sp>
          <p:nvSpPr>
            <p:cNvPr id="19481" name="Freeform 41">
              <a:extLst>
                <a:ext uri="{FF2B5EF4-FFF2-40B4-BE49-F238E27FC236}">
                  <a16:creationId xmlns:a16="http://schemas.microsoft.com/office/drawing/2014/main" id="{CE7D1584-693F-934F-A457-A293A1542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016"/>
              <a:ext cx="568" cy="499"/>
            </a:xfrm>
            <a:custGeom>
              <a:avLst/>
              <a:gdLst>
                <a:gd name="T0" fmla="*/ 0 w 568"/>
                <a:gd name="T1" fmla="*/ 0 h 499"/>
                <a:gd name="T2" fmla="*/ 186 w 568"/>
                <a:gd name="T3" fmla="*/ 499 h 499"/>
                <a:gd name="T4" fmla="*/ 568 w 568"/>
                <a:gd name="T5" fmla="*/ 0 h 4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8" h="499">
                  <a:moveTo>
                    <a:pt x="0" y="0"/>
                  </a:moveTo>
                  <a:cubicBezTo>
                    <a:pt x="45" y="249"/>
                    <a:pt x="91" y="499"/>
                    <a:pt x="186" y="499"/>
                  </a:cubicBezTo>
                  <a:cubicBezTo>
                    <a:pt x="281" y="499"/>
                    <a:pt x="424" y="249"/>
                    <a:pt x="56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9675" name="Picture 43" descr="MCj04346650000[1]">
            <a:extLst>
              <a:ext uri="{FF2B5EF4-FFF2-40B4-BE49-F238E27FC236}">
                <a16:creationId xmlns:a16="http://schemas.microsoft.com/office/drawing/2014/main" id="{EAF429A5-D8A8-2942-B7B7-091A6CBB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5984875"/>
            <a:ext cx="5397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C4819E-D9BC-924F-9094-D417F88A2A20}"/>
              </a:ext>
            </a:extLst>
          </p:cNvPr>
          <p:cNvSpPr/>
          <p:nvPr/>
        </p:nvSpPr>
        <p:spPr>
          <a:xfrm>
            <a:off x="7995445" y="414417"/>
            <a:ext cx="3599655" cy="128344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For convex problems, gradient descent gets us to </a:t>
            </a:r>
            <a:r>
              <a:rPr lang="en-US" altLang="en-US" b="1" dirty="0"/>
              <a:t>global minima</a:t>
            </a:r>
            <a:r>
              <a:rPr lang="en-US" altLang="en-US" dirty="0"/>
              <a:t>.  It’s that easy!</a:t>
            </a:r>
          </a:p>
        </p:txBody>
      </p:sp>
    </p:spTree>
    <p:extLst>
      <p:ext uri="{BB962C8B-B14F-4D97-AF65-F5344CB8AC3E}">
        <p14:creationId xmlns:p14="http://schemas.microsoft.com/office/powerpoint/2010/main" val="156284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31C7D67-6953-0D4F-872A-72846F3BA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114778"/>
            <a:ext cx="83312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Non-convexity</a:t>
            </a:r>
          </a:p>
        </p:txBody>
      </p:sp>
      <p:sp>
        <p:nvSpPr>
          <p:cNvPr id="19469" name="Rectangle 27">
            <a:extLst>
              <a:ext uri="{FF2B5EF4-FFF2-40B4-BE49-F238E27FC236}">
                <a16:creationId xmlns:a16="http://schemas.microsoft.com/office/drawing/2014/main" id="{D952A998-CDDA-1643-9F96-2CBE6895F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993" y="3525322"/>
            <a:ext cx="723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ym typeface="Symbol" pitchFamily="2" charset="2"/>
              </a:rPr>
              <a:t>Loss</a:t>
            </a:r>
          </a:p>
        </p:txBody>
      </p:sp>
      <p:sp>
        <p:nvSpPr>
          <p:cNvPr id="19470" name="Line 31">
            <a:extLst>
              <a:ext uri="{FF2B5EF4-FFF2-40B4-BE49-F238E27FC236}">
                <a16:creationId xmlns:a16="http://schemas.microsoft.com/office/drawing/2014/main" id="{1D4F2A60-369A-0344-9AF2-53EE36A7B8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0725" y="3138489"/>
            <a:ext cx="0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C4819E-D9BC-924F-9094-D417F88A2A20}"/>
              </a:ext>
            </a:extLst>
          </p:cNvPr>
          <p:cNvSpPr/>
          <p:nvPr/>
        </p:nvSpPr>
        <p:spPr>
          <a:xfrm>
            <a:off x="4487916" y="309227"/>
            <a:ext cx="6840156" cy="131105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3200" dirty="0"/>
              <a:t>Usually no easy way to find global or local optima, harder to optimize</a:t>
            </a:r>
          </a:p>
        </p:txBody>
      </p:sp>
      <p:sp>
        <p:nvSpPr>
          <p:cNvPr id="27" name="Google Shape;610;p50">
            <a:extLst>
              <a:ext uri="{FF2B5EF4-FFF2-40B4-BE49-F238E27FC236}">
                <a16:creationId xmlns:a16="http://schemas.microsoft.com/office/drawing/2014/main" id="{41894C22-BBC9-C147-BEBB-C6D09D7C330F}"/>
              </a:ext>
            </a:extLst>
          </p:cNvPr>
          <p:cNvSpPr/>
          <p:nvPr/>
        </p:nvSpPr>
        <p:spPr>
          <a:xfrm>
            <a:off x="2369585" y="1678231"/>
            <a:ext cx="9352139" cy="4292687"/>
          </a:xfrm>
          <a:custGeom>
            <a:avLst/>
            <a:gdLst/>
            <a:ahLst/>
            <a:cxnLst/>
            <a:rect l="l" t="t" r="r" b="b"/>
            <a:pathLst>
              <a:path w="110255" h="70600" extrusionOk="0">
                <a:moveTo>
                  <a:pt x="0" y="33235"/>
                </a:moveTo>
                <a:cubicBezTo>
                  <a:pt x="2286" y="37895"/>
                  <a:pt x="9935" y="63041"/>
                  <a:pt x="13716" y="61195"/>
                </a:cubicBezTo>
                <a:cubicBezTo>
                  <a:pt x="17497" y="59349"/>
                  <a:pt x="19695" y="25410"/>
                  <a:pt x="22684" y="22157"/>
                </a:cubicBezTo>
                <a:cubicBezTo>
                  <a:pt x="25673" y="18904"/>
                  <a:pt x="28487" y="40445"/>
                  <a:pt x="31652" y="41676"/>
                </a:cubicBezTo>
                <a:cubicBezTo>
                  <a:pt x="34817" y="42907"/>
                  <a:pt x="35960" y="24794"/>
                  <a:pt x="41675" y="29542"/>
                </a:cubicBezTo>
                <a:cubicBezTo>
                  <a:pt x="47390" y="34290"/>
                  <a:pt x="54512" y="75087"/>
                  <a:pt x="65942" y="70163"/>
                </a:cubicBezTo>
                <a:cubicBezTo>
                  <a:pt x="77372" y="65239"/>
                  <a:pt x="102870" y="11694"/>
                  <a:pt x="110255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stealth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363284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29ED-95DB-5B4B-B1D4-CD1056A2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E73E-54AE-BD4F-BCAE-66FC0CE8A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1761" y="1825625"/>
            <a:ext cx="578847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DE054-A08D-AF4C-984C-F8EE9682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38665D-5CB3-0E46-AA68-887F01BE7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88" y="344488"/>
            <a:ext cx="5143500" cy="1346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24F62B-8DA7-8040-8347-8C0440A40F5D}"/>
              </a:ext>
            </a:extLst>
          </p:cNvPr>
          <p:cNvSpPr txBox="1"/>
          <p:nvPr/>
        </p:nvSpPr>
        <p:spPr>
          <a:xfrm>
            <a:off x="4714851" y="163552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00FF00"/>
                </a:highlight>
              </a:rPr>
              <a:t>Loss Function!</a:t>
            </a:r>
          </a:p>
        </p:txBody>
      </p:sp>
    </p:spTree>
    <p:extLst>
      <p:ext uri="{BB962C8B-B14F-4D97-AF65-F5344CB8AC3E}">
        <p14:creationId xmlns:p14="http://schemas.microsoft.com/office/powerpoint/2010/main" val="1357441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5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Gradient descent</a:t>
            </a:r>
            <a:endParaRPr sz="4000" dirty="0"/>
          </a:p>
        </p:txBody>
      </p:sp>
      <p:sp>
        <p:nvSpPr>
          <p:cNvPr id="1327" name="Google Shape;1327;p95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28" name="Google Shape;1328;p95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29" name="Google Shape;1329;p95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A4736-7BA4-B24C-8A27-D1DBF668DB21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95692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96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35" name="Google Shape;1335;p96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36" name="Google Shape;1336;p96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7" name="Google Shape;1337;p96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38" name="Google Shape;1338;p96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EFCA0-A97D-A749-8783-DCB16EFD221F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4016903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7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44" name="Google Shape;1344;p97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45" name="Google Shape;1345;p97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6" name="Google Shape;1346;p97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47" name="Google Shape;1347;p97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48" name="Google Shape;1348;p97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DF6617-E8FE-444A-B68B-DBE1EFB5196A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3418575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54" name="Google Shape;1354;p9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55" name="Google Shape;1355;p98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6" name="Google Shape;1356;p9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57" name="Google Shape;1357;p98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58" name="Google Shape;1358;p98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9" name="Google Shape;1359;p98"/>
          <p:cNvSpPr/>
          <p:nvPr/>
        </p:nvSpPr>
        <p:spPr>
          <a:xfrm>
            <a:off x="6899216" y="5531369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0" name="Google Shape;1360;p98"/>
          <p:cNvCxnSpPr/>
          <p:nvPr/>
        </p:nvCxnSpPr>
        <p:spPr>
          <a:xfrm rot="10800000">
            <a:off x="6348216" y="5636769"/>
            <a:ext cx="656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1" name="Google Shape;1361;p98"/>
          <p:cNvSpPr/>
          <p:nvPr/>
        </p:nvSpPr>
        <p:spPr>
          <a:xfrm flipH="1">
            <a:off x="9022683" y="5840069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2" name="Google Shape;1362;p98"/>
          <p:cNvCxnSpPr/>
          <p:nvPr/>
        </p:nvCxnSpPr>
        <p:spPr>
          <a:xfrm>
            <a:off x="9128083" y="5945469"/>
            <a:ext cx="6840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3" name="Google Shape;1363;p98"/>
          <p:cNvSpPr/>
          <p:nvPr/>
        </p:nvSpPr>
        <p:spPr>
          <a:xfrm flipH="1">
            <a:off x="9982016" y="4569185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4" name="Google Shape;1364;p98"/>
          <p:cNvCxnSpPr/>
          <p:nvPr/>
        </p:nvCxnSpPr>
        <p:spPr>
          <a:xfrm>
            <a:off x="10087416" y="4674585"/>
            <a:ext cx="6840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5" name="Google Shape;1365;p98"/>
          <p:cNvSpPr/>
          <p:nvPr/>
        </p:nvSpPr>
        <p:spPr>
          <a:xfrm>
            <a:off x="7744267" y="63483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6" name="Google Shape;1366;p98"/>
          <p:cNvCxnSpPr/>
          <p:nvPr/>
        </p:nvCxnSpPr>
        <p:spPr>
          <a:xfrm rot="10800000">
            <a:off x="7464867" y="6453703"/>
            <a:ext cx="384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7" name="Google Shape;1367;p98"/>
          <p:cNvSpPr/>
          <p:nvPr/>
        </p:nvSpPr>
        <p:spPr>
          <a:xfrm flipH="1">
            <a:off x="8426497" y="6348303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8" name="Google Shape;1368;p98"/>
          <p:cNvCxnSpPr/>
          <p:nvPr/>
        </p:nvCxnSpPr>
        <p:spPr>
          <a:xfrm>
            <a:off x="8531897" y="6453703"/>
            <a:ext cx="4012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5C6231-189D-204C-8C98-75967BA57B68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300621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9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74" name="Google Shape;1374;p99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Algorithm: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Take derivative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Move slightly in other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Repeat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75" name="Google Shape;1375;p99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6" name="Google Shape;1376;p99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77" name="Google Shape;1377;p99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78" name="Google Shape;1378;p99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9" name="Google Shape;1379;p99"/>
          <p:cNvCxnSpPr>
            <a:stCxn id="1377" idx="6"/>
          </p:cNvCxnSpPr>
          <p:nvPr/>
        </p:nvCxnSpPr>
        <p:spPr>
          <a:xfrm>
            <a:off x="6183816" y="4255403"/>
            <a:ext cx="37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0" name="Google Shape;1380;p99"/>
          <p:cNvCxnSpPr/>
          <p:nvPr/>
        </p:nvCxnSpPr>
        <p:spPr>
          <a:xfrm>
            <a:off x="6559016" y="4287903"/>
            <a:ext cx="0" cy="5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1" name="Google Shape;1381;p99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8C841F-0347-404D-BEA3-3D371B1E9CF9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1950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0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87" name="Google Shape;1387;p100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dirty="0">
                <a:solidFill>
                  <a:schemeClr val="dk1"/>
                </a:solidFill>
              </a:rPr>
              <a:t>For some loss function L(</a:t>
            </a: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dirty="0">
                <a:solidFill>
                  <a:schemeClr val="dk1"/>
                </a:solidFill>
              </a:rPr>
              <a:t>), gradient ∇L(</a:t>
            </a: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dirty="0">
                <a:solidFill>
                  <a:schemeClr val="dk1"/>
                </a:solidFill>
              </a:rPr>
              <a:t>) points towards in direction of steepest ascent.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In 1d, either points left or right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Algorithm: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Take derivative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Move slightly in other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direction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Repeat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388" name="Google Shape;1388;p100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9" name="Google Shape;1389;p100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90" name="Google Shape;1390;p100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91" name="Google Shape;1391;p100"/>
          <p:cNvCxnSpPr/>
          <p:nvPr/>
        </p:nvCxnSpPr>
        <p:spPr>
          <a:xfrm>
            <a:off x="6720149" y="5030103"/>
            <a:ext cx="28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2" name="Google Shape;1392;p100"/>
          <p:cNvCxnSpPr/>
          <p:nvPr/>
        </p:nvCxnSpPr>
        <p:spPr>
          <a:xfrm>
            <a:off x="7007349" y="5082869"/>
            <a:ext cx="0" cy="41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3" name="Google Shape;1393;p100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94" name="Google Shape;1394;p100"/>
          <p:cNvCxnSpPr/>
          <p:nvPr/>
        </p:nvCxnSpPr>
        <p:spPr>
          <a:xfrm rot="10800000">
            <a:off x="5873216" y="5030103"/>
            <a:ext cx="633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5" name="Google Shape;1395;p100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42103-0E33-D44A-9FA4-D88643E57F85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1870075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1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401" name="Google Shape;1401;p101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>
                <a:solidFill>
                  <a:schemeClr val="dk1"/>
                </a:solidFill>
              </a:rPr>
              <a:t>Algorithm: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Take derivative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Move slightly in other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Repeat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End up at local optima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402" name="Google Shape;1402;p101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3" name="Google Shape;1403;p101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404" name="Google Shape;1404;p101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5" name="Google Shape;1405;p101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6" name="Google Shape;1406;p101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7" name="Google Shape;1407;p101"/>
          <p:cNvSpPr/>
          <p:nvPr/>
        </p:nvSpPr>
        <p:spPr>
          <a:xfrm>
            <a:off x="7193049" y="58831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8" name="Google Shape;1408;p101"/>
          <p:cNvSpPr/>
          <p:nvPr/>
        </p:nvSpPr>
        <p:spPr>
          <a:xfrm>
            <a:off x="7536949" y="62182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9" name="Google Shape;1409;p101"/>
          <p:cNvSpPr/>
          <p:nvPr/>
        </p:nvSpPr>
        <p:spPr>
          <a:xfrm>
            <a:off x="7924816" y="64322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0" name="Google Shape;1410;p101"/>
          <p:cNvSpPr/>
          <p:nvPr/>
        </p:nvSpPr>
        <p:spPr>
          <a:xfrm>
            <a:off x="8084016" y="6449820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516BF-63BD-D548-B34B-3800543CB153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77021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02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416" name="Google Shape;1416;p102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dirty="0">
                <a:solidFill>
                  <a:schemeClr val="dk1"/>
                </a:solidFill>
              </a:rPr>
              <a:t>Formally: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baseline="-25000" dirty="0">
                <a:solidFill>
                  <a:schemeClr val="dk1"/>
                </a:solidFill>
              </a:rPr>
              <a:t>t+1</a:t>
            </a:r>
            <a:r>
              <a:rPr lang="en" dirty="0">
                <a:solidFill>
                  <a:schemeClr val="dk1"/>
                </a:solidFill>
              </a:rPr>
              <a:t>= </a:t>
            </a:r>
            <a:r>
              <a:rPr lang="en" b="1" dirty="0" err="1">
                <a:solidFill>
                  <a:schemeClr val="dk1"/>
                </a:solidFill>
              </a:rPr>
              <a:t>w</a:t>
            </a:r>
            <a:r>
              <a:rPr lang="en" baseline="-25000" dirty="0" err="1">
                <a:solidFill>
                  <a:schemeClr val="dk1"/>
                </a:solidFill>
              </a:rPr>
              <a:t>t</a:t>
            </a:r>
            <a:r>
              <a:rPr lang="en" dirty="0">
                <a:solidFill>
                  <a:schemeClr val="dk1"/>
                </a:solidFill>
              </a:rPr>
              <a:t> - </a:t>
            </a:r>
            <a:r>
              <a:rPr lang="en" dirty="0" err="1">
                <a:solidFill>
                  <a:schemeClr val="dk1"/>
                </a:solidFill>
              </a:rPr>
              <a:t>η</a:t>
            </a:r>
            <a:r>
              <a:rPr lang="en" dirty="0">
                <a:solidFill>
                  <a:schemeClr val="dk1"/>
                </a:solidFill>
              </a:rPr>
              <a:t> ∇L(</a:t>
            </a: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Where </a:t>
            </a:r>
            <a:r>
              <a:rPr lang="en" dirty="0" err="1">
                <a:solidFill>
                  <a:schemeClr val="dk1"/>
                </a:solidFill>
              </a:rPr>
              <a:t>η</a:t>
            </a:r>
            <a:r>
              <a:rPr lang="en" dirty="0">
                <a:solidFill>
                  <a:schemeClr val="dk1"/>
                </a:solidFill>
              </a:rPr>
              <a:t> is </a:t>
            </a:r>
            <a:r>
              <a:rPr lang="en" i="1" dirty="0">
                <a:solidFill>
                  <a:schemeClr val="dk1"/>
                </a:solidFill>
              </a:rPr>
              <a:t>step size</a:t>
            </a:r>
            <a:r>
              <a:rPr lang="en" dirty="0">
                <a:solidFill>
                  <a:schemeClr val="dk1"/>
                </a:solidFill>
              </a:rPr>
              <a:t>, how far to step relative to the gradient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417" name="Google Shape;1417;p102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8" name="Google Shape;1418;p102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419" name="Google Shape;1419;p102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0" name="Google Shape;1420;p102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1" name="Google Shape;1421;p102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2" name="Google Shape;1422;p102"/>
          <p:cNvSpPr/>
          <p:nvPr/>
        </p:nvSpPr>
        <p:spPr>
          <a:xfrm>
            <a:off x="7193049" y="58831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3" name="Google Shape;1423;p102"/>
          <p:cNvSpPr/>
          <p:nvPr/>
        </p:nvSpPr>
        <p:spPr>
          <a:xfrm>
            <a:off x="7536949" y="62182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4" name="Google Shape;1424;p102"/>
          <p:cNvSpPr/>
          <p:nvPr/>
        </p:nvSpPr>
        <p:spPr>
          <a:xfrm>
            <a:off x="7924816" y="64322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5" name="Google Shape;1425;p102"/>
          <p:cNvSpPr/>
          <p:nvPr/>
        </p:nvSpPr>
        <p:spPr>
          <a:xfrm>
            <a:off x="8084016" y="6449820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4434B-D516-E747-B9B5-5858DBACE8CC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325473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804A-F8C8-0A4B-9A2E-02268D9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77EA-BD1A-F946-8ED6-2CB2ACD5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Decision Trees</a:t>
            </a:r>
          </a:p>
          <a:p>
            <a:pPr lvl="1"/>
            <a:r>
              <a:rPr lang="en-US" dirty="0"/>
              <a:t>Very hard to find optimal tree (min. misclassification)</a:t>
            </a:r>
          </a:p>
          <a:p>
            <a:pPr lvl="1"/>
            <a:r>
              <a:rPr lang="en-US" dirty="0"/>
              <a:t>Top-down heuristic as shown in Lecture 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Support Vector Machines</a:t>
            </a:r>
          </a:p>
          <a:p>
            <a:pPr lvl="1"/>
            <a:r>
              <a:rPr lang="en-US" dirty="0"/>
              <a:t>Convex optimization!</a:t>
            </a:r>
          </a:p>
          <a:p>
            <a:pPr lvl="1"/>
            <a:endParaRPr lang="en-US" dirty="0"/>
          </a:p>
          <a:p>
            <a:r>
              <a:rPr lang="en-US" b="1" dirty="0"/>
              <a:t>Logistic Regression</a:t>
            </a:r>
          </a:p>
          <a:p>
            <a:pPr lvl="1"/>
            <a:r>
              <a:rPr lang="en-US" dirty="0"/>
              <a:t>Convex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FE5DB-639A-AD47-BF3E-5EF31F53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9BAA-5302-1144-9609-6CA38CE8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27" y="773819"/>
            <a:ext cx="2888931" cy="1924225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39ECDF37-9E5E-824B-9A62-52BA6BDB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213" y="2887908"/>
            <a:ext cx="2736757" cy="2226771"/>
          </a:xfrm>
          <a:prstGeom prst="rect">
            <a:avLst/>
          </a:prstGeom>
        </p:spPr>
      </p:pic>
      <p:pic>
        <p:nvPicPr>
          <p:cNvPr id="9" name="Google Shape;1258;p85">
            <a:extLst>
              <a:ext uri="{FF2B5EF4-FFF2-40B4-BE49-F238E27FC236}">
                <a16:creationId xmlns:a16="http://schemas.microsoft.com/office/drawing/2014/main" id="{B42AF9B3-6A68-8147-B845-CC45E219EB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431" y="4211937"/>
            <a:ext cx="3533046" cy="2355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300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052-4F55-4E48-BCB1-1A75B037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48FE-0358-B846-BB3A-29D515DBD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Regression models:</a:t>
            </a:r>
          </a:p>
          <a:p>
            <a:pPr lvl="1"/>
            <a:r>
              <a:rPr lang="en-US" sz="3200" dirty="0"/>
              <a:t>Linear Regression</a:t>
            </a:r>
          </a:p>
          <a:p>
            <a:pPr lvl="1"/>
            <a:r>
              <a:rPr lang="en-US" sz="3200" dirty="0"/>
              <a:t>Ridge Regression</a:t>
            </a:r>
          </a:p>
          <a:p>
            <a:pPr lvl="1"/>
            <a:r>
              <a:rPr lang="en-US" sz="3200" dirty="0"/>
              <a:t>Lasso</a:t>
            </a:r>
          </a:p>
          <a:p>
            <a:r>
              <a:rPr lang="en-US" sz="3200" dirty="0"/>
              <a:t>Overfitting and Underfitting</a:t>
            </a:r>
          </a:p>
          <a:p>
            <a:r>
              <a:rPr lang="en-US" sz="3200" dirty="0"/>
              <a:t>Bias-Variance Tradeoff</a:t>
            </a:r>
          </a:p>
          <a:p>
            <a:r>
              <a:rPr lang="en-US" sz="3200" dirty="0"/>
              <a:t>Gradient Descent for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A9612-A66C-9748-87DC-5AD454B0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39</a:t>
            </a:fld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09E58F4-F601-6C44-8645-277F7BD85FC6}"/>
              </a:ext>
            </a:extLst>
          </p:cNvPr>
          <p:cNvSpPr/>
          <p:nvPr/>
        </p:nvSpPr>
        <p:spPr>
          <a:xfrm>
            <a:off x="6589986" y="4099035"/>
            <a:ext cx="5323490" cy="763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dirty="0"/>
              <a:t>Error = Noise + Bias + Variance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5DDDC62-ADE9-2B42-8FD2-069D5CEF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51" y="1267298"/>
            <a:ext cx="4911487" cy="294349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7721CB8-2910-0A4B-89BB-869306B42942}"/>
              </a:ext>
            </a:extLst>
          </p:cNvPr>
          <p:cNvSpPr/>
          <p:nvPr/>
        </p:nvSpPr>
        <p:spPr>
          <a:xfrm>
            <a:off x="7343997" y="4931390"/>
            <a:ext cx="3815468" cy="6893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solidFill>
                  <a:schemeClr val="dk1"/>
                </a:solidFill>
              </a:rPr>
              <a:t>w</a:t>
            </a:r>
            <a:r>
              <a:rPr lang="en-US" sz="3600" baseline="-25000" dirty="0">
                <a:solidFill>
                  <a:schemeClr val="dk1"/>
                </a:solidFill>
              </a:rPr>
              <a:t>t+1</a:t>
            </a:r>
            <a:r>
              <a:rPr lang="en-US" sz="3600" dirty="0">
                <a:solidFill>
                  <a:schemeClr val="dk1"/>
                </a:solidFill>
              </a:rPr>
              <a:t>= </a:t>
            </a:r>
            <a:r>
              <a:rPr lang="en-US" sz="3600" b="1" dirty="0" err="1">
                <a:solidFill>
                  <a:schemeClr val="dk1"/>
                </a:solidFill>
              </a:rPr>
              <a:t>w</a:t>
            </a:r>
            <a:r>
              <a:rPr lang="en-US" sz="3600" baseline="-25000" dirty="0" err="1">
                <a:solidFill>
                  <a:schemeClr val="dk1"/>
                </a:solidFill>
              </a:rPr>
              <a:t>t</a:t>
            </a:r>
            <a:r>
              <a:rPr lang="en-US" sz="3600" dirty="0">
                <a:solidFill>
                  <a:schemeClr val="dk1"/>
                </a:solidFill>
              </a:rPr>
              <a:t> - </a:t>
            </a:r>
            <a:r>
              <a:rPr lang="el-GR" sz="3600" dirty="0">
                <a:solidFill>
                  <a:schemeClr val="dk1"/>
                </a:solidFill>
              </a:rPr>
              <a:t>η ∇</a:t>
            </a:r>
            <a:r>
              <a:rPr lang="en-US" sz="3600" dirty="0">
                <a:solidFill>
                  <a:schemeClr val="dk1"/>
                </a:solidFill>
              </a:rPr>
              <a:t>L(</a:t>
            </a:r>
            <a:r>
              <a:rPr lang="en-US" sz="3600" b="1" dirty="0">
                <a:solidFill>
                  <a:schemeClr val="dk1"/>
                </a:solidFill>
              </a:rPr>
              <a:t>w</a:t>
            </a:r>
            <a:r>
              <a:rPr lang="en-US" sz="3600" dirty="0">
                <a:solidFill>
                  <a:schemeClr val="dk1"/>
                </a:solidFill>
              </a:rPr>
              <a:t>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90D1FD0-20B1-FF41-9EDB-06A14AD1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46" y="0"/>
            <a:ext cx="1911508" cy="21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5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1102FB-5659-0F42-ACB9-47BE3B654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276" y="0"/>
            <a:ext cx="9221447" cy="68469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E1D13-1800-C149-931D-77A85788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8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2B86-DC18-0344-987C-D3F2F0B2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963275" cy="1325563"/>
          </a:xfrm>
        </p:spPr>
        <p:txBody>
          <a:bodyPr/>
          <a:lstStyle/>
          <a:p>
            <a:r>
              <a:rPr lang="en-US" dirty="0"/>
              <a:t>Error as a function of degree of polynomial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E16E06-2D9D-C64F-87A2-EDA7ED928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307" y="1162253"/>
            <a:ext cx="7037387" cy="4919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05DC5-8933-5E41-ACB1-90434E94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89F5D-2563-5E48-930C-D686D045D9A8}"/>
              </a:ext>
            </a:extLst>
          </p:cNvPr>
          <p:cNvSpPr txBox="1"/>
          <p:nvPr/>
        </p:nvSpPr>
        <p:spPr>
          <a:xfrm>
            <a:off x="1200151" y="3057548"/>
            <a:ext cx="18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4B704-17D4-8C4B-9777-5F7605E4487A}"/>
              </a:ext>
            </a:extLst>
          </p:cNvPr>
          <p:cNvSpPr txBox="1"/>
          <p:nvPr/>
        </p:nvSpPr>
        <p:spPr>
          <a:xfrm>
            <a:off x="3824288" y="6033184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Degree of polynomial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5FA8E5-D985-E641-B236-D329FA1934DD}"/>
              </a:ext>
            </a:extLst>
          </p:cNvPr>
          <p:cNvCxnSpPr>
            <a:cxnSpLocks/>
          </p:cNvCxnSpPr>
          <p:nvPr/>
        </p:nvCxnSpPr>
        <p:spPr>
          <a:xfrm>
            <a:off x="8986838" y="1828800"/>
            <a:ext cx="0" cy="354330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1F2E0B-99DC-B647-8056-F3A8A62B0C80}"/>
              </a:ext>
            </a:extLst>
          </p:cNvPr>
          <p:cNvSpPr txBox="1"/>
          <p:nvPr/>
        </p:nvSpPr>
        <p:spPr>
          <a:xfrm>
            <a:off x="8986838" y="3277284"/>
            <a:ext cx="288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Overfitting!</a:t>
            </a:r>
          </a:p>
        </p:txBody>
      </p:sp>
    </p:spTree>
    <p:extLst>
      <p:ext uri="{BB962C8B-B14F-4D97-AF65-F5344CB8AC3E}">
        <p14:creationId xmlns:p14="http://schemas.microsoft.com/office/powerpoint/2010/main" val="161895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F222-C928-4D47-964D-250EEF17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(1) more data!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2FEF32-BA1A-F146-B7C2-A6D60640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962" y="1461112"/>
            <a:ext cx="7204075" cy="5260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43850-DD07-FB4C-8E55-92F4812E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7E6DC-30A1-984D-9BAE-C8E70A82CA62}"/>
              </a:ext>
            </a:extLst>
          </p:cNvPr>
          <p:cNvSpPr txBox="1"/>
          <p:nvPr/>
        </p:nvSpPr>
        <p:spPr>
          <a:xfrm>
            <a:off x="366712" y="4091293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Degree-9 </a:t>
            </a:r>
            <a:r>
              <a:rPr lang="en-US" sz="3600" dirty="0">
                <a:solidFill>
                  <a:srgbClr val="FF0000"/>
                </a:solidFill>
              </a:rPr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231524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601C-C51A-CA42-BCC6-246CF25C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(2) regularization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384A2C-0894-8D4B-B8C1-5A396AA1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7937"/>
            <a:ext cx="10515600" cy="22054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9D49C-4703-0646-8517-F444218F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FA0355-4F3D-1E40-99C7-75FAC969C12E}"/>
                  </a:ext>
                </a:extLst>
              </p:cNvPr>
              <p:cNvSpPr txBox="1"/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FA0355-4F3D-1E40-99C7-75FAC969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blipFill>
                <a:blip r:embed="rId3"/>
                <a:stretch>
                  <a:fillRect l="-231518" t="-2109091" r="-329961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1F4976-7508-FD4A-AE8C-85109A47E860}"/>
              </a:ext>
            </a:extLst>
          </p:cNvPr>
          <p:cNvSpPr txBox="1"/>
          <p:nvPr/>
        </p:nvSpPr>
        <p:spPr>
          <a:xfrm>
            <a:off x="3309937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Model’s squared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1EA1D-6EEF-6743-9BD9-545390B182EF}"/>
              </a:ext>
            </a:extLst>
          </p:cNvPr>
          <p:cNvSpPr txBox="1"/>
          <p:nvPr/>
        </p:nvSpPr>
        <p:spPr>
          <a:xfrm>
            <a:off x="7391399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Penalty 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9420D-53B2-FD49-BE30-F12D834BF609}"/>
                  </a:ext>
                </a:extLst>
              </p:cNvPr>
              <p:cNvSpPr txBox="1"/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9420D-53B2-FD49-BE30-F12D834B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blipFill>
                <a:blip r:embed="rId4"/>
                <a:stretch>
                  <a:fillRect l="-233203" t="-2109091" r="-331250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62726F6-3E6E-EE4D-91E8-CD2539888B3A}"/>
              </a:ext>
            </a:extLst>
          </p:cNvPr>
          <p:cNvSpPr txBox="1"/>
          <p:nvPr/>
        </p:nvSpPr>
        <p:spPr>
          <a:xfrm>
            <a:off x="-365592" y="1598814"/>
            <a:ext cx="557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minimize:</a:t>
            </a:r>
          </a:p>
        </p:txBody>
      </p:sp>
    </p:spTree>
    <p:extLst>
      <p:ext uri="{BB962C8B-B14F-4D97-AF65-F5344CB8AC3E}">
        <p14:creationId xmlns:p14="http://schemas.microsoft.com/office/powerpoint/2010/main" val="19067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804A-F8C8-0A4B-9A2E-02268D9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77EA-BD1A-F946-8ED6-2CB2ACD5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  <a:p>
            <a:pPr lvl="1"/>
            <a:r>
              <a:rPr lang="en-US" dirty="0"/>
              <a:t>Limit the </a:t>
            </a:r>
            <a:r>
              <a:rPr lang="en-US" dirty="0">
                <a:solidFill>
                  <a:srgbClr val="C00000"/>
                </a:solidFill>
              </a:rPr>
              <a:t>depth </a:t>
            </a:r>
            <a:r>
              <a:rPr lang="en-US" dirty="0"/>
              <a:t>of the tree</a:t>
            </a:r>
          </a:p>
          <a:p>
            <a:pPr lvl="1"/>
            <a:r>
              <a:rPr lang="en-US" dirty="0"/>
              <a:t>Prune subtrees after training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Support Vector Machines</a:t>
            </a:r>
          </a:p>
          <a:p>
            <a:pPr lvl="1"/>
            <a:r>
              <a:rPr lang="en-US" dirty="0"/>
              <a:t>Built-in, tunable </a:t>
            </a:r>
            <a:r>
              <a:rPr lang="en-US" dirty="0">
                <a:solidFill>
                  <a:srgbClr val="C00000"/>
                </a:solidFill>
              </a:rPr>
              <a:t>regularization term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Can add a tunable </a:t>
            </a:r>
            <a:r>
              <a:rPr lang="en-US" dirty="0">
                <a:solidFill>
                  <a:srgbClr val="C00000"/>
                </a:solidFill>
              </a:rPr>
              <a:t>regularization term </a:t>
            </a:r>
            <a:r>
              <a:rPr lang="en-US" dirty="0"/>
              <a:t>to MLE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FE5DB-639A-AD47-BF3E-5EF31F53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9BAA-5302-1144-9609-6CA38CE8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34" y="1504775"/>
            <a:ext cx="2888931" cy="1924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AF0F42-33C8-3147-80A4-0D12DE274CB0}"/>
                  </a:ext>
                </a:extLst>
              </p:cNvPr>
              <p:cNvSpPr txBox="1"/>
              <p:nvPr/>
            </p:nvSpPr>
            <p:spPr>
              <a:xfrm rot="10800000">
                <a:off x="9256681" y="3608387"/>
                <a:ext cx="274748" cy="2161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AF0F42-33C8-3147-80A4-0D12DE27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256681" y="3608387"/>
                <a:ext cx="274748" cy="2161682"/>
              </a:xfrm>
              <a:prstGeom prst="rect">
                <a:avLst/>
              </a:prstGeom>
              <a:blipFill>
                <a:blip r:embed="rId3"/>
                <a:stretch>
                  <a:fillRect l="-1317391" t="-329240" r="-1404348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12230B-ED03-0749-BF1B-8E6E0D3CE41B}"/>
              </a:ext>
            </a:extLst>
          </p:cNvPr>
          <p:cNvSpPr txBox="1"/>
          <p:nvPr/>
        </p:nvSpPr>
        <p:spPr>
          <a:xfrm>
            <a:off x="9394055" y="4001294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Penalize large parameter values!</a:t>
            </a:r>
          </a:p>
        </p:txBody>
      </p:sp>
    </p:spTree>
    <p:extLst>
      <p:ext uri="{BB962C8B-B14F-4D97-AF65-F5344CB8AC3E}">
        <p14:creationId xmlns:p14="http://schemas.microsoft.com/office/powerpoint/2010/main" val="93131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16D1-C4D9-2042-8E4D-4805D041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Underfitting: model is too simplistic!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3E3C4-C43E-354D-AE57-0CF09A72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E12378E-0CFB-0745-8FCF-74C8FC70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81" r="50000"/>
          <a:stretch/>
        </p:blipFill>
        <p:spPr>
          <a:xfrm>
            <a:off x="6743076" y="2292319"/>
            <a:ext cx="4610724" cy="341794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8C6B7B-B63F-9848-B306-8FF0BEE5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5" t="1" b="51551"/>
          <a:stretch/>
        </p:blipFill>
        <p:spPr>
          <a:xfrm>
            <a:off x="838200" y="2267367"/>
            <a:ext cx="4530041" cy="33172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15496D-CF09-3C45-8338-D78A1FEF7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28" y="1750317"/>
            <a:ext cx="1082914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Training loss too high           </a:t>
            </a:r>
            <a:r>
              <a:rPr lang="en-US" sz="4400" b="1" dirty="0"/>
              <a:t>→</a:t>
            </a:r>
            <a:r>
              <a:rPr lang="en-US" dirty="0"/>
              <a:t>      Use a more complex model</a:t>
            </a:r>
          </a:p>
        </p:txBody>
      </p:sp>
    </p:spTree>
    <p:extLst>
      <p:ext uri="{BB962C8B-B14F-4D97-AF65-F5344CB8AC3E}">
        <p14:creationId xmlns:p14="http://schemas.microsoft.com/office/powerpoint/2010/main" val="644427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10294</TotalTime>
  <Words>1359</Words>
  <Application>Microsoft Macintosh PowerPoint</Application>
  <PresentationFormat>Widescreen</PresentationFormat>
  <Paragraphs>296</Paragraphs>
  <Slides>39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Century Schoolbook</vt:lpstr>
      <vt:lpstr>Consolas</vt:lpstr>
      <vt:lpstr>Office Theme</vt:lpstr>
      <vt:lpstr>Regression, Overfitting and Optimization</vt:lpstr>
      <vt:lpstr>Regression</vt:lpstr>
      <vt:lpstr>Errors in Regression</vt:lpstr>
      <vt:lpstr>PowerPoint Presentation</vt:lpstr>
      <vt:lpstr>Error as a function of degree of polynomial</vt:lpstr>
      <vt:lpstr>Dealing with Overfitting: (1) more data!</vt:lpstr>
      <vt:lpstr>Dealing with Overfitting: (2) regularization</vt:lpstr>
      <vt:lpstr>Regularization in Classification</vt:lpstr>
      <vt:lpstr>Underfitting: model is too simplistic!</vt:lpstr>
      <vt:lpstr>Dealing with Overfitting: (2) regularization</vt:lpstr>
      <vt:lpstr>Parameters vs Hyper-parameters</vt:lpstr>
      <vt:lpstr>Regression</vt:lpstr>
      <vt:lpstr>Linear Regression</vt:lpstr>
      <vt:lpstr>Linear Regression</vt:lpstr>
      <vt:lpstr>Ridge Regression</vt:lpstr>
      <vt:lpstr>Lasso Regression</vt:lpstr>
      <vt:lpstr>Example: Prostate Cancer</vt:lpstr>
      <vt:lpstr>Bias / Variance tradeoff</vt:lpstr>
      <vt:lpstr>Bias / Variance tradeoff</vt:lpstr>
      <vt:lpstr>Bias / Variance tradeoff</vt:lpstr>
      <vt:lpstr>Bias / Variance tradeoff</vt:lpstr>
      <vt:lpstr>Bias / Variance tradeoff</vt:lpstr>
      <vt:lpstr>Bias / Variance tradeoff</vt:lpstr>
      <vt:lpstr>Linear regression</vt:lpstr>
      <vt:lpstr>Nearest neighbor regression</vt:lpstr>
      <vt:lpstr>ML as an Optimization problem: Regression</vt:lpstr>
      <vt:lpstr>ML as an Optimization problem: Logistic Regression</vt:lpstr>
      <vt:lpstr>Convexity</vt:lpstr>
      <vt:lpstr>Non-convexity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Optimization in Classification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FASE ML Bootcamp</dc:title>
  <dc:creator>Khalil, Elias B</dc:creator>
  <cp:lastModifiedBy>Khalil, Elias B</cp:lastModifiedBy>
  <cp:revision>212</cp:revision>
  <dcterms:created xsi:type="dcterms:W3CDTF">2019-08-07T18:25:24Z</dcterms:created>
  <dcterms:modified xsi:type="dcterms:W3CDTF">2019-08-19T04:07:21Z</dcterms:modified>
</cp:coreProperties>
</file>